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6" r:id="rId2"/>
    <p:sldId id="277" r:id="rId3"/>
    <p:sldId id="4640" r:id="rId4"/>
    <p:sldId id="4642" r:id="rId5"/>
    <p:sldId id="4630" r:id="rId6"/>
    <p:sldId id="4566" r:id="rId7"/>
    <p:sldId id="4633" r:id="rId8"/>
    <p:sldId id="4636" r:id="rId9"/>
    <p:sldId id="4638" r:id="rId10"/>
    <p:sldId id="463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5687F6-FE9F-AD30-6EBA-83236EB4D650}" name="Brittany" initials="B" userId="S::clarkbr@rtcsnv.com::271d4cd4-68c3-41bf-9c96-105e8f93ad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E82"/>
    <a:srgbClr val="DBDBDB"/>
    <a:srgbClr val="282828"/>
    <a:srgbClr val="054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73710" autoAdjust="0"/>
  </p:normalViewPr>
  <p:slideViewPr>
    <p:cSldViewPr snapToGrid="0">
      <p:cViewPr varScale="1">
        <p:scale>
          <a:sx n="64" d="100"/>
          <a:sy n="64" d="100"/>
        </p:scale>
        <p:origin x="782" y="72"/>
      </p:cViewPr>
      <p:guideLst/>
    </p:cSldViewPr>
  </p:slideViewPr>
  <p:outlineViewPr>
    <p:cViewPr>
      <p:scale>
        <a:sx n="33" d="100"/>
        <a:sy n="33" d="100"/>
      </p:scale>
      <p:origin x="0" y="-684"/>
    </p:cViewPr>
  </p:outlineViewPr>
  <p:notesTextViewPr>
    <p:cViewPr>
      <p:scale>
        <a:sx n="3" d="2"/>
        <a:sy n="3" d="2"/>
      </p:scale>
      <p:origin x="0" y="0"/>
    </p:cViewPr>
  </p:notesTextViewPr>
  <p:notesViewPr>
    <p:cSldViewPr snapToGrid="0">
      <p:cViewPr varScale="1">
        <p:scale>
          <a:sx n="89" d="100"/>
          <a:sy n="89" d="100"/>
        </p:scale>
        <p:origin x="378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34370946822308E-2"/>
          <c:y val="6.6829267009232432E-2"/>
          <c:w val="0.94293125810635536"/>
          <c:h val="0.82290726606029196"/>
        </c:manualLayout>
      </c:layout>
      <c:barChart>
        <c:barDir val="col"/>
        <c:grouping val="clustered"/>
        <c:varyColors val="0"/>
        <c:ser>
          <c:idx val="0"/>
          <c:order val="0"/>
          <c:tx>
            <c:strRef>
              <c:f>Sheet1!$B$1</c:f>
              <c:strCache>
                <c:ptCount val="1"/>
                <c:pt idx="0">
                  <c:v>Series 1</c:v>
                </c:pt>
              </c:strCache>
            </c:strRef>
          </c:tx>
          <c:spPr>
            <a:solidFill>
              <a:srgbClr val="0547F4"/>
            </a:solidFill>
            <a:ln>
              <a:noFill/>
            </a:ln>
            <a:effectLst/>
          </c:spPr>
          <c:invertIfNegative val="0"/>
          <c:dLbls>
            <c:dLbl>
              <c:idx val="0"/>
              <c:layout/>
              <c:tx>
                <c:rich>
                  <a:bodyPr/>
                  <a:lstStyle/>
                  <a:p>
                    <a:fld id="{BD0805FC-BCBF-4A22-B8CD-97032FFBC1A3}" type="VALUE">
                      <a:rPr lang="en-US" smtClean="0"/>
                      <a:pPr/>
                      <a:t>[VALUE]</a:t>
                    </a:fld>
                    <a:r>
                      <a:rPr lang="en-US" dirty="0"/>
                      <a:t> Million</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23BE-48A9-BDD6-7146338AE3DB}"/>
                </c:ext>
              </c:extLst>
            </c:dLbl>
            <c:dLbl>
              <c:idx val="1"/>
              <c:layout>
                <c:manualLayout>
                  <c:x val="0"/>
                  <c:y val="0"/>
                </c:manualLayout>
              </c:layout>
              <c:tx>
                <c:rich>
                  <a:bodyPr/>
                  <a:lstStyle/>
                  <a:p>
                    <a:fld id="{FA030ED2-FA1F-4321-8C1D-2D46500ADC7A}" type="VALUE">
                      <a:rPr lang="en-US"/>
                      <a:pPr/>
                      <a:t>[VALUE]</a:t>
                    </a:fld>
                    <a:r>
                      <a:rPr lang="en-US" dirty="0"/>
                      <a:t> Million</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23BE-48A9-BDD6-7146338AE3DB}"/>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Residents</c:v>
                </c:pt>
                <c:pt idx="1">
                  <c:v>Visitors</c:v>
                </c:pt>
              </c:strCache>
            </c:strRef>
          </c:cat>
          <c:val>
            <c:numRef>
              <c:f>Sheet1!$B$2:$B$3</c:f>
              <c:numCache>
                <c:formatCode>General</c:formatCode>
                <c:ptCount val="2"/>
                <c:pt idx="0">
                  <c:v>2</c:v>
                </c:pt>
                <c:pt idx="1">
                  <c:v>42</c:v>
                </c:pt>
              </c:numCache>
            </c:numRef>
          </c:val>
          <c:extLst>
            <c:ext xmlns:c16="http://schemas.microsoft.com/office/drawing/2014/chart" uri="{C3380CC4-5D6E-409C-BE32-E72D297353CC}">
              <c16:uniqueId val="{00000002-23BE-48A9-BDD6-7146338AE3DB}"/>
            </c:ext>
          </c:extLst>
        </c:ser>
        <c:dLbls>
          <c:dLblPos val="outEnd"/>
          <c:showLegendKey val="0"/>
          <c:showVal val="1"/>
          <c:showCatName val="0"/>
          <c:showSerName val="0"/>
          <c:showPercent val="0"/>
          <c:showBubbleSize val="0"/>
        </c:dLbls>
        <c:gapWidth val="78"/>
        <c:overlap val="-27"/>
        <c:axId val="506042112"/>
        <c:axId val="506041784"/>
      </c:barChart>
      <c:catAx>
        <c:axId val="50604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j-lt"/>
                <a:ea typeface="+mn-ea"/>
                <a:cs typeface="+mn-cs"/>
              </a:defRPr>
            </a:pPr>
            <a:endParaRPr lang="en-US"/>
          </a:p>
        </c:txPr>
        <c:crossAx val="506041784"/>
        <c:crosses val="autoZero"/>
        <c:auto val="1"/>
        <c:lblAlgn val="ctr"/>
        <c:lblOffset val="100"/>
        <c:noMultiLvlLbl val="0"/>
      </c:catAx>
      <c:valAx>
        <c:axId val="506041784"/>
        <c:scaling>
          <c:orientation val="minMax"/>
        </c:scaling>
        <c:delete val="1"/>
        <c:axPos val="l"/>
        <c:numFmt formatCode="General" sourceLinked="1"/>
        <c:majorTickMark val="none"/>
        <c:minorTickMark val="none"/>
        <c:tickLblPos val="nextTo"/>
        <c:crossAx val="506042112"/>
        <c:crosses val="autoZero"/>
        <c:crossBetween val="between"/>
        <c:majorUnit val="15"/>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2928D-5D56-4334-B6AB-E465F49AFC18}" type="datetimeFigureOut">
              <a:rPr lang="en-US" smtClean="0"/>
              <a:t>4/28/2024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C0A6D-FB6C-4FA9-ABBD-3573757FFF6D}" type="slidenum">
              <a:rPr lang="en-US" smtClean="0"/>
              <a:t>‹#›</a:t>
            </a:fld>
            <a:endParaRPr lang="en-US" dirty="0"/>
          </a:p>
        </p:txBody>
      </p:sp>
    </p:spTree>
    <p:extLst>
      <p:ext uri="{BB962C8B-B14F-4D97-AF65-F5344CB8AC3E}">
        <p14:creationId xmlns:p14="http://schemas.microsoft.com/office/powerpoint/2010/main" val="172589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9">
              <a:defRPr/>
            </a:pPr>
            <a:r>
              <a:rPr lang="en-US" sz="1200" dirty="0" smtClean="0">
                <a:solidFill>
                  <a:schemeClr val="tx1"/>
                </a:solidFill>
                <a:latin typeface="+mn-lt"/>
              </a:rPr>
              <a:t>Good morning</a:t>
            </a:r>
            <a:r>
              <a:rPr lang="en-US" sz="1200" baseline="0" dirty="0" smtClean="0">
                <a:solidFill>
                  <a:schemeClr val="tx1"/>
                </a:solidFill>
                <a:latin typeface="+mn-lt"/>
              </a:rPr>
              <a:t> ITE. </a:t>
            </a:r>
          </a:p>
          <a:p>
            <a:pPr defTabSz="933149">
              <a:defRPr/>
            </a:pPr>
            <a:endParaRPr lang="en-US" sz="1200" dirty="0" smtClean="0">
              <a:solidFill>
                <a:schemeClr val="tx1"/>
              </a:solidFill>
              <a:latin typeface="+mn-lt"/>
            </a:endParaRPr>
          </a:p>
          <a:p>
            <a:r>
              <a:rPr lang="en-US" sz="1200" kern="1200" dirty="0" smtClean="0">
                <a:solidFill>
                  <a:schemeClr val="tx1"/>
                </a:solidFill>
                <a:effectLst/>
                <a:latin typeface="+mn-lt"/>
                <a:ea typeface="+mn-ea"/>
                <a:cs typeface="+mn-cs"/>
              </a:rPr>
              <a:t>Good Afternoon, I am Theresa Gaisser with the Regional transportation Commission of Southern Nevada. I am the Senior Director of the FAST Traffic Management Center. In our role, as regional traffic manager, we oversee the freeway and arterial operations in Southern Nevada, including incident management, construction and special event coordination.</a:t>
            </a:r>
          </a:p>
          <a:p>
            <a:pPr defTabSz="933149">
              <a:defRPr/>
            </a:pPr>
            <a:endParaRPr lang="en-US" sz="1200" baseline="0" dirty="0" smtClean="0">
              <a:solidFill>
                <a:schemeClr val="tx1"/>
              </a:solidFill>
              <a:latin typeface="+mn-lt"/>
            </a:endParaRPr>
          </a:p>
          <a:p>
            <a:pPr marL="0" marR="0" lvl="0" indent="0" algn="l" defTabSz="93314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FAST operates and maintains the Southern Nevada traffic system on behalf of the state and local agencies, who are the owners of the equipment,</a:t>
            </a:r>
            <a:r>
              <a:rPr lang="en-US" sz="1200" kern="1200" baseline="0" dirty="0" smtClean="0">
                <a:solidFill>
                  <a:schemeClr val="tx1"/>
                </a:solidFill>
                <a:effectLst/>
                <a:latin typeface="+mn-lt"/>
                <a:ea typeface="+mn-ea"/>
                <a:cs typeface="+mn-cs"/>
              </a:rPr>
              <a:t> which includes:</a:t>
            </a:r>
            <a:endParaRPr lang="en-US" sz="1200" kern="1200" dirty="0" smtClean="0">
              <a:solidFill>
                <a:schemeClr val="tx1"/>
              </a:solidFill>
              <a:effectLst/>
              <a:latin typeface="+mn-lt"/>
              <a:ea typeface="+mn-ea"/>
              <a:cs typeface="+mn-cs"/>
            </a:endParaRPr>
          </a:p>
          <a:p>
            <a:pPr defTabSz="933149">
              <a:defRPr/>
            </a:pPr>
            <a:endParaRPr lang="en-US" sz="1200" baseline="0" dirty="0" smtClean="0">
              <a:solidFill>
                <a:schemeClr val="tx1"/>
              </a:solidFill>
              <a:latin typeface="+mn-lt"/>
            </a:endParaRPr>
          </a:p>
          <a:p>
            <a:r>
              <a:rPr lang="en-US" sz="1200" kern="1200" dirty="0" smtClean="0">
                <a:solidFill>
                  <a:schemeClr val="tx1"/>
                </a:solidFill>
                <a:effectLst/>
                <a:latin typeface="+mn-lt"/>
                <a:ea typeface="+mn-ea"/>
                <a:cs typeface="+mn-cs"/>
              </a:rPr>
              <a:t> </a:t>
            </a:r>
          </a:p>
          <a:p>
            <a:pPr defTabSz="933149">
              <a:defRPr/>
            </a:pPr>
            <a:endParaRPr lang="en-US" sz="1200" baseline="0" dirty="0" smtClean="0">
              <a:solidFill>
                <a:schemeClr val="tx1"/>
              </a:solidFill>
              <a:latin typeface="+mn-lt"/>
            </a:endParaRPr>
          </a:p>
          <a:p>
            <a:pPr defTabSz="933149">
              <a:defRPr/>
            </a:pPr>
            <a:endParaRPr lang="en-US" sz="1200" baseline="0" dirty="0" smtClean="0">
              <a:solidFill>
                <a:schemeClr val="tx1"/>
              </a:solidFill>
              <a:latin typeface="+mn-lt"/>
            </a:endParaRPr>
          </a:p>
          <a:p>
            <a:pPr defTabSz="933149">
              <a:defRPr/>
            </a:pPr>
            <a:endParaRPr lang="en-US" dirty="0"/>
          </a:p>
        </p:txBody>
      </p:sp>
      <p:sp>
        <p:nvSpPr>
          <p:cNvPr id="4" name="Slide Number Placeholder 3"/>
          <p:cNvSpPr>
            <a:spLocks noGrp="1"/>
          </p:cNvSpPr>
          <p:nvPr>
            <p:ph type="sldNum" sz="quarter" idx="10"/>
          </p:nvPr>
        </p:nvSpPr>
        <p:spPr/>
        <p:txBody>
          <a:bodyPr/>
          <a:lstStyle/>
          <a:p>
            <a:pPr marL="0" marR="0" lvl="0" indent="0" algn="r" defTabSz="933149" rtl="0" eaLnBrk="1" fontAlgn="auto" latinLnBrk="0" hangingPunct="1">
              <a:lnSpc>
                <a:spcPct val="100000"/>
              </a:lnSpc>
              <a:spcBef>
                <a:spcPts val="0"/>
              </a:spcBef>
              <a:spcAft>
                <a:spcPts val="0"/>
              </a:spcAft>
              <a:buClrTx/>
              <a:buSzTx/>
              <a:buFontTx/>
              <a:buNone/>
              <a:tabLst/>
              <a:defRPr/>
            </a:pPr>
            <a:fld id="{432923AE-45B9-4EE3-A7C9-63ED7BDD59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4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28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Thank you. That concludes our presentation. We’d be happy to take any questions you may have. </a:t>
            </a:r>
          </a:p>
          <a:p>
            <a:r>
              <a:rPr lang="en-US" b="0" baseline="0" dirty="0"/>
              <a:t>For more information, please visit our website.</a:t>
            </a:r>
          </a:p>
        </p:txBody>
      </p:sp>
      <p:sp>
        <p:nvSpPr>
          <p:cNvPr id="4" name="Slide Number Placeholder 3"/>
          <p:cNvSpPr>
            <a:spLocks noGrp="1"/>
          </p:cNvSpPr>
          <p:nvPr>
            <p:ph type="sldNum" sz="quarter" idx="10"/>
          </p:nvPr>
        </p:nvSpPr>
        <p:spPr/>
        <p:txBody>
          <a:bodyPr/>
          <a:lstStyle/>
          <a:p>
            <a:pPr marL="0" marR="0" lvl="0" indent="0" algn="r" defTabSz="952255" rtl="0" eaLnBrk="1" fontAlgn="auto" latinLnBrk="0" hangingPunct="1">
              <a:lnSpc>
                <a:spcPct val="100000"/>
              </a:lnSpc>
              <a:spcBef>
                <a:spcPts val="0"/>
              </a:spcBef>
              <a:spcAft>
                <a:spcPts val="0"/>
              </a:spcAft>
              <a:buClrTx/>
              <a:buSzTx/>
              <a:buFontTx/>
              <a:buNone/>
              <a:tabLst/>
              <a:defRPr/>
            </a:pPr>
            <a:fld id="{99524DF2-AF4E-44BC-B971-CAB29B56BAD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52255"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5225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20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Annually,</a:t>
            </a:r>
          </a:p>
          <a:p>
            <a:r>
              <a:rPr lang="en-US" dirty="0" smtClean="0"/>
              <a:t>2 </a:t>
            </a:r>
            <a:r>
              <a:rPr lang="en-US" dirty="0"/>
              <a:t>Million Residents</a:t>
            </a:r>
          </a:p>
          <a:p>
            <a:r>
              <a:rPr lang="en-US" dirty="0"/>
              <a:t>42 Million </a:t>
            </a:r>
            <a:r>
              <a:rPr lang="en-US" dirty="0" smtClean="0"/>
              <a:t>Visitors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6 Million convention attendees</a:t>
            </a:r>
          </a:p>
          <a:p>
            <a:endParaRPr lang="en-US" dirty="0"/>
          </a:p>
        </p:txBody>
      </p:sp>
      <p:sp>
        <p:nvSpPr>
          <p:cNvPr id="4" name="Slide Number Placeholder 3"/>
          <p:cNvSpPr>
            <a:spLocks noGrp="1"/>
          </p:cNvSpPr>
          <p:nvPr>
            <p:ph type="sldNum" sz="quarter" idx="5"/>
          </p:nvPr>
        </p:nvSpPr>
        <p:spPr/>
        <p:txBody>
          <a:bodyPr/>
          <a:lstStyle/>
          <a:p>
            <a:pPr marL="0" marR="0" lvl="0" indent="0" algn="r" defTabSz="933149" rtl="0" eaLnBrk="1" fontAlgn="auto" latinLnBrk="0" hangingPunct="1">
              <a:lnSpc>
                <a:spcPct val="100000"/>
              </a:lnSpc>
              <a:spcBef>
                <a:spcPts val="0"/>
              </a:spcBef>
              <a:spcAft>
                <a:spcPts val="0"/>
              </a:spcAft>
              <a:buClrTx/>
              <a:buSzTx/>
              <a:buFontTx/>
              <a:buNone/>
              <a:tabLst/>
              <a:defRPr/>
            </a:pPr>
            <a:fld id="{432923AE-45B9-4EE3-A7C9-63ED7BDD59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4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839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smtClean="0">
                <a:solidFill>
                  <a:schemeClr val="tx1"/>
                </a:solidFill>
                <a:effectLst/>
                <a:latin typeface="+mn-lt"/>
                <a:ea typeface="+mn-ea"/>
                <a:cs typeface="+mn-cs"/>
              </a:rPr>
              <a:t>As part of the FAST roles and responsibilities, we </a:t>
            </a:r>
            <a:r>
              <a:rPr lang="en-US" sz="1200" kern="1200" baseline="0" dirty="0">
                <a:solidFill>
                  <a:schemeClr val="tx1"/>
                </a:solidFill>
                <a:effectLst/>
                <a:latin typeface="+mn-lt"/>
                <a:ea typeface="+mn-ea"/>
                <a:cs typeface="+mn-cs"/>
              </a:rPr>
              <a:t>also work closely with partner agencies to manage traffic in and around other large-capacity venues like T-Mobile Arena, Allegiant Stadium, Las Vegas Motor Speedway, and the Las Vegas Convention Center</a:t>
            </a:r>
            <a:r>
              <a:rPr lang="en-US" sz="1200" kern="1200" baseline="0" dirty="0" smtClean="0">
                <a:solidFill>
                  <a:schemeClr val="tx1"/>
                </a:solidFill>
                <a:effectLst/>
                <a:latin typeface="+mn-lt"/>
                <a:ea typeface="+mn-ea"/>
                <a:cs typeface="+mn-cs"/>
              </a:rPr>
              <a:t>.</a:t>
            </a:r>
          </a:p>
          <a:p>
            <a:pPr lvl="0"/>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several large-capacity venues like T-Mobile Arena, Allegiant Stadium, Las Vegas Motor Speedway, and the Las Vegas Convention Center.</a:t>
            </a:r>
          </a:p>
          <a:p>
            <a:r>
              <a:rPr lang="en-US" sz="1200" kern="1200" dirty="0" smtClean="0">
                <a:solidFill>
                  <a:schemeClr val="tx1"/>
                </a:solidFill>
                <a:effectLst/>
                <a:latin typeface="+mn-lt"/>
                <a:ea typeface="+mn-ea"/>
                <a:cs typeface="+mn-cs"/>
              </a:rPr>
              <a:t>Allegiant Stadium – 65K fans for the Las Vegas Raiders</a:t>
            </a:r>
          </a:p>
          <a:p>
            <a:r>
              <a:rPr lang="en-US" sz="1200" kern="1200" dirty="0" smtClean="0">
                <a:solidFill>
                  <a:schemeClr val="tx1"/>
                </a:solidFill>
                <a:effectLst/>
                <a:latin typeface="+mn-lt"/>
                <a:ea typeface="+mn-ea"/>
                <a:cs typeface="+mn-cs"/>
              </a:rPr>
              <a:t>LV Motor Speedway – 150,000 per night for EDC</a:t>
            </a:r>
          </a:p>
          <a:p>
            <a:r>
              <a:rPr lang="en-US" sz="1200" kern="1200" dirty="0" smtClean="0">
                <a:solidFill>
                  <a:schemeClr val="tx1"/>
                </a:solidFill>
                <a:effectLst/>
                <a:latin typeface="+mn-lt"/>
                <a:ea typeface="+mn-ea"/>
                <a:cs typeface="+mn-cs"/>
              </a:rPr>
              <a:t>LV Convention Center – 150,000 each day for CES</a:t>
            </a:r>
          </a:p>
          <a:p>
            <a:endParaRPr lang="en-US" sz="1200" kern="1200" dirty="0" smtClean="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3262-D3EA-A5D4-271B-E89E1C9F0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18302-DC92-1DC5-668C-1D02AAAAF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5A6C6-723E-EE86-B5FE-9C9D4F2F7BE1}"/>
              </a:ext>
            </a:extLst>
          </p:cNvPr>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in November of 2023 we hosted our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Formula One Las Vegas Grand Prix, with the race occurring on our public roads, including Las Vegas Blvd. </a:t>
            </a:r>
          </a:p>
          <a:p>
            <a:r>
              <a:rPr lang="en-US" sz="1200" kern="1200" dirty="0" smtClean="0">
                <a:solidFill>
                  <a:schemeClr val="tx1"/>
                </a:solidFill>
                <a:effectLst/>
                <a:latin typeface="+mn-lt"/>
                <a:ea typeface="+mn-ea"/>
                <a:cs typeface="+mn-cs"/>
              </a:rPr>
              <a:t>In Feb 2024 we hosted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Las Vegas Super Bowl.</a:t>
            </a:r>
          </a:p>
          <a:p>
            <a:r>
              <a:rPr lang="en-US" sz="1200" kern="1200" dirty="0" smtClean="0">
                <a:solidFill>
                  <a:schemeClr val="tx1"/>
                </a:solidFill>
                <a:effectLst/>
                <a:latin typeface="+mn-lt"/>
                <a:ea typeface="+mn-ea"/>
                <a:cs typeface="+mn-cs"/>
              </a:rPr>
              <a:t>Major events this year included Consumer Electronics Show, Electric Daisy Carnival, the Formula 1 Las Vegas Grand Prix Race, and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Las Vegas Super Bowl</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FAST tracked 932 major special events, actively worked 304 events, and prepared and programmed signal timing for an additional 159 events in 2023.</a:t>
            </a:r>
          </a:p>
          <a:p>
            <a:pPr lvl="0"/>
            <a:endParaRPr lang="en-US" sz="1200" dirty="0" smtClean="0">
              <a:solidFill>
                <a:schemeClr val="tx1"/>
              </a:solidFill>
              <a:effectLst/>
              <a:latin typeface="+mn-lt"/>
            </a:endParaRPr>
          </a:p>
          <a:p>
            <a:r>
              <a:rPr lang="en-US" dirty="0" smtClean="0"/>
              <a:t>Just </a:t>
            </a:r>
            <a:r>
              <a:rPr lang="en-US" dirty="0"/>
              <a:t>to name a few…</a:t>
            </a:r>
          </a:p>
          <a:p>
            <a:pPr lvl="1"/>
            <a:r>
              <a:rPr lang="en-US" dirty="0"/>
              <a:t>Life is Beautiful</a:t>
            </a:r>
          </a:p>
          <a:p>
            <a:pPr lvl="1"/>
            <a:r>
              <a:rPr lang="en-US" dirty="0"/>
              <a:t>EDC – Electric Daisy Carnival</a:t>
            </a:r>
          </a:p>
          <a:p>
            <a:pPr lvl="1"/>
            <a:r>
              <a:rPr lang="en-US" dirty="0"/>
              <a:t>CES</a:t>
            </a:r>
          </a:p>
          <a:p>
            <a:pPr lvl="1"/>
            <a:r>
              <a:rPr lang="en-US" dirty="0"/>
              <a:t>VGK Hockey</a:t>
            </a:r>
          </a:p>
          <a:p>
            <a:pPr lvl="1"/>
            <a:r>
              <a:rPr lang="en-US" dirty="0"/>
              <a:t>Nascar</a:t>
            </a:r>
          </a:p>
          <a:p>
            <a:pPr lvl="1"/>
            <a:r>
              <a:rPr lang="en-US" dirty="0"/>
              <a:t>Raiders Football</a:t>
            </a:r>
          </a:p>
          <a:p>
            <a:pPr lvl="1"/>
            <a:r>
              <a:rPr lang="en-US" dirty="0"/>
              <a:t>National Finals Rodeo</a:t>
            </a:r>
          </a:p>
          <a:p>
            <a:pPr lvl="1"/>
            <a:r>
              <a:rPr lang="en-US" dirty="0"/>
              <a:t>New Year’s Eve</a:t>
            </a:r>
          </a:p>
          <a:p>
            <a:pPr lvl="1"/>
            <a:r>
              <a:rPr lang="en-US" dirty="0" smtClean="0"/>
              <a:t>NHL Stanley Cup Playoffs and Championship</a:t>
            </a:r>
            <a:r>
              <a:rPr lang="en-US" baseline="0" dirty="0" smtClean="0"/>
              <a:t> Parade</a:t>
            </a:r>
            <a:endParaRPr lang="en-US" dirty="0"/>
          </a:p>
          <a:p>
            <a:pPr lvl="1"/>
            <a:r>
              <a:rPr lang="en-US" dirty="0"/>
              <a:t>Formula 1 Las Vegas Grand Prix</a:t>
            </a:r>
            <a:r>
              <a:rPr lang="en-US" baseline="0" dirty="0"/>
              <a:t> Race</a:t>
            </a:r>
          </a:p>
          <a:p>
            <a:pPr lvl="1"/>
            <a:r>
              <a:rPr lang="en-US" dirty="0"/>
              <a:t>SuperBowl </a:t>
            </a:r>
            <a:r>
              <a:rPr lang="en-US" dirty="0" smtClean="0"/>
              <a:t>58</a:t>
            </a:r>
          </a:p>
          <a:p>
            <a:pPr lvl="1"/>
            <a:endParaRPr lang="en-US" dirty="0" smtClean="0"/>
          </a:p>
          <a:p>
            <a:pPr lvl="1"/>
            <a:r>
              <a:rPr lang="en-US" dirty="0" smtClean="0"/>
              <a:t>Upcoming… NHL Draft</a:t>
            </a:r>
          </a:p>
          <a:p>
            <a:pPr lvl="1"/>
            <a:endParaRPr lang="en-US" dirty="0" smtClean="0"/>
          </a:p>
          <a:p>
            <a:pPr lvl="1"/>
            <a:endParaRPr lang="en-US" dirty="0"/>
          </a:p>
        </p:txBody>
      </p:sp>
      <p:sp>
        <p:nvSpPr>
          <p:cNvPr id="4" name="Slide Number Placeholder 3">
            <a:extLst>
              <a:ext uri="{FF2B5EF4-FFF2-40B4-BE49-F238E27FC236}">
                <a16:creationId xmlns:a16="http://schemas.microsoft.com/office/drawing/2014/main" id="{D7F28907-CCF9-6AF2-3730-CE19CDDBBD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E3D1CDC-8DDF-3DCF-7BCD-E0F16A314E3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87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556DF-3340-C18E-7533-FBDC5AFEA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3C82C-23A6-7414-28F0-9F2AB250E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2C34A-4C2B-FCCC-64BB-DF88019B9AA3}"/>
              </a:ext>
            </a:extLst>
          </p:cNvPr>
          <p:cNvSpPr>
            <a:spLocks noGrp="1"/>
          </p:cNvSpPr>
          <p:nvPr>
            <p:ph type="body" idx="1"/>
          </p:nvPr>
        </p:nvSpPr>
        <p:spPr/>
        <p:txBody>
          <a:bodyPr/>
          <a:lstStyle/>
          <a:p>
            <a:pPr lvl="0"/>
            <a:r>
              <a:rPr lang="en-US" sz="1200" kern="1200" baseline="0" dirty="0" smtClean="0">
                <a:solidFill>
                  <a:srgbClr val="FF0000"/>
                </a:solidFill>
                <a:effectLst/>
                <a:latin typeface="+mn-lt"/>
                <a:ea typeface="+mn-ea"/>
                <a:cs typeface="+mn-cs"/>
              </a:rPr>
              <a:t>Track Construction began in April 2023 for the November 2023 race.</a:t>
            </a:r>
          </a:p>
          <a:p>
            <a:pPr lvl="0"/>
            <a:endParaRPr lang="en-US" sz="1200" kern="1200" baseline="0" dirty="0" smtClean="0">
              <a:solidFill>
                <a:srgbClr val="FF0000"/>
              </a:solidFill>
              <a:effectLst/>
              <a:latin typeface="+mn-lt"/>
              <a:ea typeface="+mn-ea"/>
              <a:cs typeface="+mn-cs"/>
            </a:endParaRPr>
          </a:p>
          <a:p>
            <a:pPr lvl="0"/>
            <a:r>
              <a:rPr lang="en-US" sz="1200" kern="1200" baseline="0" dirty="0" smtClean="0">
                <a:solidFill>
                  <a:srgbClr val="FF0000"/>
                </a:solidFill>
                <a:effectLst/>
                <a:latin typeface="+mn-lt"/>
                <a:ea typeface="+mn-ea"/>
                <a:cs typeface="+mn-cs"/>
              </a:rPr>
              <a:t>Course includes Harmon, Koval, Sands and Las Vegas Blvd.</a:t>
            </a:r>
          </a:p>
          <a:p>
            <a:pPr lvl="0"/>
            <a:endParaRPr lang="en-US" sz="1200" kern="1200" baseline="0" dirty="0" smtClean="0">
              <a:solidFill>
                <a:srgbClr val="FF0000"/>
              </a:solidFill>
              <a:effectLst/>
              <a:latin typeface="+mn-lt"/>
              <a:ea typeface="+mn-ea"/>
              <a:cs typeface="+mn-cs"/>
            </a:endParaRPr>
          </a:p>
          <a:p>
            <a:pPr lvl="0"/>
            <a:r>
              <a:rPr lang="en-US" sz="1200" kern="1200" baseline="0" dirty="0" smtClean="0">
                <a:solidFill>
                  <a:srgbClr val="FF0000"/>
                </a:solidFill>
                <a:effectLst/>
                <a:latin typeface="+mn-lt"/>
                <a:ea typeface="+mn-ea"/>
                <a:cs typeface="+mn-cs"/>
              </a:rPr>
              <a:t>Full depth pavement and sub base was required a construct this high speed course.</a:t>
            </a:r>
          </a:p>
          <a:p>
            <a:pPr lvl="0"/>
            <a:endParaRPr lang="en-US" sz="1200" kern="1200" baseline="0" dirty="0" smtClean="0">
              <a:solidFill>
                <a:srgbClr val="FF0000"/>
              </a:solidFill>
              <a:effectLst/>
              <a:latin typeface="+mn-lt"/>
              <a:ea typeface="+mn-ea"/>
              <a:cs typeface="+mn-cs"/>
            </a:endParaRPr>
          </a:p>
          <a:p>
            <a:pPr lvl="0"/>
            <a:r>
              <a:rPr lang="en-US" sz="1200" kern="1200" baseline="0" dirty="0" smtClean="0">
                <a:solidFill>
                  <a:srgbClr val="FF0000"/>
                </a:solidFill>
                <a:effectLst/>
                <a:latin typeface="+mn-lt"/>
                <a:ea typeface="+mn-ea"/>
                <a:cs typeface="+mn-cs"/>
              </a:rPr>
              <a:t>Then track lighting, barriers, safety fencing, vehicular and pedestrian bridges were built off site, and moved into place.</a:t>
            </a:r>
          </a:p>
          <a:p>
            <a:pPr lvl="0"/>
            <a:endParaRPr lang="en-US" sz="1200" kern="1200" baseline="0" dirty="0" smtClean="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Massive public outreach, especially with F1 and resort employees, since the track essentially created an island surrounding many hotel resort properties.</a:t>
            </a:r>
          </a:p>
          <a:p>
            <a:pPr lvl="0"/>
            <a:endParaRPr lang="en-US" dirty="0" smtClean="0"/>
          </a:p>
          <a:p>
            <a:pPr lvl="0"/>
            <a:endParaRPr lang="en-US" sz="1200" kern="1200" baseline="0" dirty="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a:p>
            <a:pPr lvl="0"/>
            <a:endParaRPr lang="en-US" sz="1200" kern="1200" baseline="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E3C3C6A-C70C-765F-72AF-564B9E1D5A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8F874-C392-4984-A42B-CB9635B98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87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Talk to other locations that have hosted previously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the Formula 1 Race alone, the FAST team:</a:t>
            </a:r>
            <a:endParaRPr lang="en-US" sz="1200" dirty="0" smtClean="0">
              <a:solidFill>
                <a:schemeClr val="tx1"/>
              </a:solidFill>
              <a:effectLst/>
              <a:latin typeface="+mn-l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Participated in 75 meetings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Reviewed</a:t>
            </a:r>
            <a:r>
              <a:rPr lang="en-US" sz="1200" kern="1200" baseline="0" dirty="0" smtClean="0">
                <a:solidFill>
                  <a:schemeClr val="tx1"/>
                </a:solidFill>
                <a:effectLst/>
                <a:latin typeface="+mn-lt"/>
                <a:ea typeface="+mn-ea"/>
                <a:cs typeface="+mn-cs"/>
              </a:rPr>
              <a:t> over </a:t>
            </a:r>
            <a:r>
              <a:rPr lang="en-US" sz="1200" kern="1200" dirty="0" smtClean="0">
                <a:solidFill>
                  <a:schemeClr val="tx1"/>
                </a:solidFill>
                <a:effectLst/>
                <a:latin typeface="+mn-lt"/>
                <a:ea typeface="+mn-ea"/>
                <a:cs typeface="+mn-cs"/>
              </a:rPr>
              <a:t>100 plan sets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Provided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5 days of continuous staff coverage for</a:t>
            </a:r>
            <a:r>
              <a:rPr lang="en-US" sz="1200" kern="1200" baseline="0" dirty="0" smtClean="0">
                <a:solidFill>
                  <a:schemeClr val="tx1"/>
                </a:solidFill>
                <a:effectLst/>
                <a:latin typeface="+mn-lt"/>
                <a:ea typeface="+mn-ea"/>
                <a:cs typeface="+mn-cs"/>
              </a:rPr>
              <a:t> this event</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457200" lvl="1" indent="0">
              <a:buFont typeface="Arial" panose="020B0604020202020204" pitchFamily="34" charset="0"/>
              <a:buNone/>
            </a:pPr>
            <a:r>
              <a:rPr lang="en-US" sz="1200" kern="1200" baseline="0" dirty="0" smtClean="0">
                <a:solidFill>
                  <a:schemeClr val="tx1"/>
                </a:solidFill>
                <a:effectLst/>
                <a:latin typeface="+mn-lt"/>
                <a:ea typeface="+mn-ea"/>
                <a:cs typeface="+mn-cs"/>
              </a:rPr>
              <a:t>For Super Bowl: </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We were part of the Las Vegas Super Host Committee, and attended meetings for over 1 year, to capture all of the planning data</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Speak up and ask for specific working meetings if necessary</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457200" lvl="1"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Detailed Run of the Show</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All known road closures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All known construction, and will any construction be halted for the event</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Concurrent Events???</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In places other than known venues? Parking lots? Parks?</a:t>
            </a:r>
          </a:p>
          <a:p>
            <a:pPr marL="1085850" lvl="2"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Prepare your signal plans in advance</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Draft all DMS messages if Committee approval is required</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Attend all meetings, including meeting minutes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Coordination is your best </a:t>
            </a:r>
            <a:r>
              <a:rPr lang="en-US" sz="1200" kern="1200" baseline="0" dirty="0" smtClean="0">
                <a:solidFill>
                  <a:schemeClr val="tx1"/>
                </a:solidFill>
                <a:effectLst/>
                <a:latin typeface="+mn-lt"/>
                <a:ea typeface="+mn-ea"/>
                <a:cs typeface="+mn-cs"/>
              </a:rPr>
              <a:t>asset</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D599E2EF-69EE-4F60-B203-2516DCC176D6}" type="slidenum">
              <a:rPr lang="en-US">
                <a:solidFill>
                  <a:prstClr val="black"/>
                </a:solidFill>
                <a:latin typeface="Calibri" panose="020F0502020204030204"/>
              </a:rPr>
              <a:pPr defTabSz="933237">
                <a:defRPr/>
              </a:pPr>
              <a:t>6</a:t>
            </a:fld>
            <a:endParaRPr lang="en-US" dirty="0">
              <a:solidFill>
                <a:prstClr val="black"/>
              </a:solidFill>
              <a:latin typeface="Calibri" panose="020F0502020204030204"/>
            </a:endParaRPr>
          </a:p>
        </p:txBody>
      </p:sp>
      <p:sp>
        <p:nvSpPr>
          <p:cNvPr id="5" name="Date Placeholder 4"/>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91624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BA2F-9B8F-5811-BB97-74F095B9B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521DB-A6DB-5D33-6D04-97761201B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EC47B-3211-E9F1-B726-FB48AEFF5AF6}"/>
              </a:ext>
            </a:extLst>
          </p:cNvPr>
          <p:cNvSpPr>
            <a:spLocks noGrp="1"/>
          </p:cNvSpPr>
          <p:nvPr>
            <p:ph type="body" idx="1"/>
          </p:nvPr>
        </p:nvSpPr>
        <p:spPr/>
        <p:txBody>
          <a:bodyPr/>
          <a:lstStyle/>
          <a:p>
            <a:r>
              <a:rPr lang="en-US" dirty="0" smtClean="0"/>
              <a:t>Technology Equipment and facility</a:t>
            </a:r>
            <a:r>
              <a:rPr lang="en-US" baseline="0" dirty="0" smtClean="0"/>
              <a:t> needs:</a:t>
            </a:r>
            <a:endParaRPr lang="en-US" dirty="0" smtClean="0"/>
          </a:p>
          <a:p>
            <a:pPr lvl="2"/>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do have a fully functional traffic management center inside the stadium so we can communicate directly with stadium security and operations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Clark County has also upgraded the signal around the stadium with communication equipment so we can take manual control when necessary to safety move thousands of people and vehicle before and after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rPr>
              <a:t>As </a:t>
            </a:r>
            <a:r>
              <a:rPr lang="en-US" sz="1200" dirty="0" smtClean="0">
                <a:solidFill>
                  <a:schemeClr val="tx1"/>
                </a:solidFill>
                <a:latin typeface="+mn-lt"/>
              </a:rPr>
              <a:t>the “Entertainment Capital of the World” Las Vegas has continued to expand its offerings including major sporting events, </a:t>
            </a:r>
            <a:r>
              <a:rPr lang="en-US" sz="1200" dirty="0" smtClean="0">
                <a:solidFill>
                  <a:schemeClr val="tx1"/>
                </a:solidFill>
                <a:latin typeface="+mn-lt"/>
              </a:rPr>
              <a:t>in</a:t>
            </a:r>
            <a:r>
              <a:rPr lang="en-US" sz="1200" baseline="0" dirty="0" smtClean="0">
                <a:solidFill>
                  <a:schemeClr val="tx1"/>
                </a:solidFill>
                <a:latin typeface="+mn-lt"/>
              </a:rPr>
              <a:t> </a:t>
            </a:r>
            <a:r>
              <a:rPr lang="en-US" sz="1200" baseline="0" dirty="0" smtClean="0">
                <a:solidFill>
                  <a:schemeClr val="tx1"/>
                </a:solidFill>
                <a:latin typeface="+mn-lt"/>
              </a:rPr>
              <a:t>2020 the</a:t>
            </a:r>
            <a:r>
              <a:rPr lang="en-US" sz="1200" dirty="0" smtClean="0">
                <a:solidFill>
                  <a:schemeClr val="tx1"/>
                </a:solidFill>
                <a:latin typeface="+mn-lt"/>
              </a:rPr>
              <a:t> RTC created the Regional Events Traffic Management meeting to coordinate with venues, agencies, first responders, traffic control companies, and law enforcement to better understand the regional impacts of multiple events at various </a:t>
            </a:r>
            <a:r>
              <a:rPr lang="en-US" sz="1200" dirty="0" smtClean="0">
                <a:solidFill>
                  <a:schemeClr val="tx1"/>
                </a:solidFill>
                <a:latin typeface="+mn-lt"/>
              </a:rPr>
              <a:t>venues.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rPr>
              <a:t>Need</a:t>
            </a:r>
            <a:r>
              <a:rPr lang="en-US" sz="1200" baseline="0" dirty="0" smtClean="0">
                <a:solidFill>
                  <a:schemeClr val="tx1"/>
                </a:solidFill>
                <a:latin typeface="+mn-lt"/>
              </a:rPr>
              <a:t> to use technology to get the message out to the public:</a:t>
            </a:r>
            <a:endParaRPr lang="en-US" sz="1200" dirty="0" smtClean="0">
              <a:solidFill>
                <a:schemeClr val="tx1"/>
              </a:solidFill>
              <a:latin typeface="+mn-lt"/>
            </a:endParaRP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Multi-agency coordination meeting</a:t>
            </a:r>
          </a:p>
          <a:p>
            <a:pPr marL="171450" indent="-171450">
              <a:buFont typeface="Arial" panose="020B0604020202020204" pitchFamily="34" charset="0"/>
              <a:buChar char="•"/>
            </a:pPr>
            <a:r>
              <a:rPr lang="en-US" dirty="0" smtClean="0"/>
              <a:t>Press Releases</a:t>
            </a:r>
          </a:p>
          <a:p>
            <a:pPr marL="171450" indent="-171450">
              <a:buFont typeface="Arial" panose="020B0604020202020204" pitchFamily="34" charset="0"/>
              <a:buChar char="•"/>
            </a:pPr>
            <a:r>
              <a:rPr lang="en-US" dirty="0" smtClean="0"/>
              <a:t>Agency Point of Contacts/ Communications Plan</a:t>
            </a:r>
          </a:p>
          <a:p>
            <a:pPr marL="171450" indent="-171450">
              <a:buFont typeface="Arial" panose="020B0604020202020204" pitchFamily="34" charset="0"/>
              <a:buChar char="•"/>
            </a:pPr>
            <a:r>
              <a:rPr lang="en-US" dirty="0" smtClean="0"/>
              <a:t>Concurrent Events</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Google</a:t>
            </a:r>
          </a:p>
          <a:p>
            <a:r>
              <a:rPr lang="en-US" sz="1200" b="0" i="0" u="none" strike="noStrike" kern="1200" baseline="0" dirty="0" smtClean="0">
                <a:solidFill>
                  <a:schemeClr val="tx1"/>
                </a:solidFill>
                <a:latin typeface="+mn-lt"/>
                <a:ea typeface="+mn-ea"/>
                <a:cs typeface="+mn-cs"/>
              </a:rPr>
              <a:t>• WAZE App</a:t>
            </a:r>
          </a:p>
          <a:p>
            <a:r>
              <a:rPr lang="en-US" sz="1200" b="0" i="0" u="none" strike="noStrike" kern="1200" baseline="0" dirty="0" smtClean="0">
                <a:solidFill>
                  <a:schemeClr val="tx1"/>
                </a:solidFill>
                <a:latin typeface="+mn-lt"/>
                <a:ea typeface="+mn-ea"/>
                <a:cs typeface="+mn-cs"/>
              </a:rPr>
              <a:t>• Email Blasts</a:t>
            </a:r>
          </a:p>
          <a:p>
            <a:r>
              <a:rPr lang="en-US" sz="1200" b="0" i="0" u="none" strike="noStrike" kern="1200" baseline="0" dirty="0" smtClean="0">
                <a:solidFill>
                  <a:schemeClr val="tx1"/>
                </a:solidFill>
                <a:latin typeface="+mn-lt"/>
                <a:ea typeface="+mn-ea"/>
                <a:cs typeface="+mn-cs"/>
              </a:rPr>
              <a:t>• Social Media</a:t>
            </a:r>
          </a:p>
          <a:p>
            <a:r>
              <a:rPr lang="en-US" sz="1200" b="0" i="0" u="none" strike="noStrike" kern="1200" baseline="0" dirty="0" smtClean="0">
                <a:solidFill>
                  <a:schemeClr val="tx1"/>
                </a:solidFill>
                <a:latin typeface="+mn-lt"/>
                <a:ea typeface="+mn-ea"/>
                <a:cs typeface="+mn-cs"/>
              </a:rPr>
              <a:t>• Text Messaging</a:t>
            </a:r>
          </a:p>
          <a:p>
            <a:r>
              <a:rPr lang="en-US" sz="1200" b="0" i="0" u="none" strike="noStrike" kern="1200" baseline="0" dirty="0" smtClean="0">
                <a:solidFill>
                  <a:schemeClr val="tx1"/>
                </a:solidFill>
                <a:latin typeface="+mn-lt"/>
                <a:ea typeface="+mn-ea"/>
                <a:cs typeface="+mn-cs"/>
              </a:rPr>
              <a:t>• DMS Signs</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Will</a:t>
            </a:r>
            <a:r>
              <a:rPr lang="en-US" baseline="0" dirty="0" smtClean="0"/>
              <a:t> there be a Unified Command Stood Up?</a:t>
            </a:r>
          </a:p>
          <a:p>
            <a:pPr marL="171450" indent="-171450">
              <a:buFont typeface="Arial" panose="020B0604020202020204" pitchFamily="34" charset="0"/>
              <a:buChar char="•"/>
            </a:pPr>
            <a:r>
              <a:rPr lang="en-US" baseline="0" dirty="0" smtClean="0"/>
              <a:t>Will there be an Emergency Command Center stood up? Our here we have the MACC, the Muliti-agency Command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Talk to other locations that have hosted previously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Talk to navigation apps</a:t>
            </a:r>
          </a:p>
          <a:p>
            <a:endParaRPr lang="en-US" dirty="0" smtClean="0"/>
          </a:p>
          <a:p>
            <a:endParaRPr lang="en-US" dirty="0" smtClean="0"/>
          </a:p>
          <a:p>
            <a:r>
              <a:rPr lang="en-US" dirty="0" smtClean="0"/>
              <a:t>Parking </a:t>
            </a:r>
            <a:r>
              <a:rPr lang="en-US" dirty="0"/>
              <a:t>Lots/ Uber/ Lyft/ Shuttles/ Transit/ </a:t>
            </a:r>
            <a:r>
              <a:rPr lang="en-US" dirty="0" smtClean="0"/>
              <a:t>Monorail</a:t>
            </a:r>
          </a:p>
          <a:p>
            <a:endParaRPr lang="en-US" dirty="0"/>
          </a:p>
          <a:p>
            <a:r>
              <a:rPr lang="en-US" dirty="0" smtClean="0"/>
              <a:t>On-going Construction</a:t>
            </a:r>
          </a:p>
          <a:p>
            <a:endParaRPr lang="en-US" dirty="0"/>
          </a:p>
          <a:p>
            <a:r>
              <a:rPr lang="en-US" dirty="0"/>
              <a:t>Alternate </a:t>
            </a:r>
            <a:r>
              <a:rPr lang="en-US" dirty="0" smtClean="0"/>
              <a:t>Routes</a:t>
            </a:r>
          </a:p>
          <a:p>
            <a:endParaRPr lang="en-US" dirty="0"/>
          </a:p>
          <a:p>
            <a:r>
              <a:rPr lang="en-US" dirty="0"/>
              <a:t>Employee </a:t>
            </a:r>
            <a:r>
              <a:rPr lang="en-US" dirty="0" smtClean="0"/>
              <a:t>Access</a:t>
            </a:r>
          </a:p>
          <a:p>
            <a:endParaRPr lang="en-US" dirty="0"/>
          </a:p>
          <a:p>
            <a:r>
              <a:rPr lang="en-US" dirty="0"/>
              <a:t>Traffic Signals</a:t>
            </a:r>
          </a:p>
          <a:p>
            <a:pPr lvl="1"/>
            <a:r>
              <a:rPr lang="en-US" dirty="0"/>
              <a:t>Time of Day Plans</a:t>
            </a:r>
          </a:p>
          <a:p>
            <a:pPr lvl="1"/>
            <a:r>
              <a:rPr lang="en-US" dirty="0"/>
              <a:t>Develop Ingress/Egress </a:t>
            </a:r>
            <a:r>
              <a:rPr lang="en-US" dirty="0" smtClean="0"/>
              <a:t>Plans</a:t>
            </a:r>
          </a:p>
          <a:p>
            <a:pPr lvl="1"/>
            <a:endParaRPr lang="en-US" dirty="0" smtClean="0"/>
          </a:p>
          <a:p>
            <a:pPr lvl="1"/>
            <a:endParaRPr lang="en-US" dirty="0" smtClean="0"/>
          </a:p>
          <a:p>
            <a:r>
              <a:rPr lang="en-US" dirty="0" smtClean="0"/>
              <a:t>No 2 events are exactly alike</a:t>
            </a:r>
          </a:p>
          <a:p>
            <a:r>
              <a:rPr lang="en-US" dirty="0" smtClean="0"/>
              <a:t>Consider Pedestrian Exclusive Traffic Signal Plan</a:t>
            </a:r>
          </a:p>
          <a:p>
            <a:r>
              <a:rPr lang="en-US" dirty="0" smtClean="0"/>
              <a:t>Proactively manage safety (reduce weaving):</a:t>
            </a:r>
          </a:p>
          <a:p>
            <a:pPr lvl="1"/>
            <a:r>
              <a:rPr lang="en-US" dirty="0" smtClean="0"/>
              <a:t>Shut down adjacent on-ramps during ingress		</a:t>
            </a:r>
          </a:p>
          <a:p>
            <a:pPr lvl="1"/>
            <a:r>
              <a:rPr lang="en-US" dirty="0" smtClean="0"/>
              <a:t>Shut down adjacent off-ramps during egress</a:t>
            </a:r>
          </a:p>
          <a:p>
            <a:pPr lvl="1"/>
            <a:r>
              <a:rPr lang="en-US" dirty="0" smtClean="0"/>
              <a:t>Split phase traffic</a:t>
            </a:r>
            <a:r>
              <a:rPr lang="en-US" baseline="0" dirty="0" smtClean="0"/>
              <a:t> signal operations</a:t>
            </a:r>
          </a:p>
          <a:p>
            <a:pPr lvl="1"/>
            <a:endParaRPr lang="en-US" baseline="0" dirty="0" smtClean="0"/>
          </a:p>
          <a:p>
            <a:pPr lvl="1"/>
            <a:endParaRPr lang="en-US" baseline="0" dirty="0" smtClean="0"/>
          </a:p>
          <a:p>
            <a:pPr lvl="1"/>
            <a:endParaRPr lang="en-US" baseline="0" dirty="0" smtClean="0"/>
          </a:p>
          <a:p>
            <a:pPr lvl="0"/>
            <a:endParaRPr lang="en-US" baseline="0" dirty="0" smtClean="0"/>
          </a:p>
          <a:p>
            <a:pPr lvl="0"/>
            <a:endParaRPr lang="en-US" baseline="0" dirty="0" smtClean="0"/>
          </a:p>
          <a:p>
            <a:pPr lvl="1"/>
            <a:endParaRPr lang="en-US" dirty="0" smtClean="0"/>
          </a:p>
          <a:p>
            <a:pPr lvl="0"/>
            <a:endParaRPr lang="en-US" dirty="0"/>
          </a:p>
        </p:txBody>
      </p:sp>
      <p:sp>
        <p:nvSpPr>
          <p:cNvPr id="4" name="Slide Number Placeholder 3">
            <a:extLst>
              <a:ext uri="{FF2B5EF4-FFF2-40B4-BE49-F238E27FC236}">
                <a16:creationId xmlns:a16="http://schemas.microsoft.com/office/drawing/2014/main" id="{48FDC774-EBCE-1762-B9B0-E112606CD5D3}"/>
              </a:ext>
            </a:extLst>
          </p:cNvPr>
          <p:cNvSpPr>
            <a:spLocks noGrp="1"/>
          </p:cNvSpPr>
          <p:nvPr>
            <p:ph type="sldNum" sz="quarter" idx="5"/>
          </p:nvPr>
        </p:nvSpPr>
        <p:spPr/>
        <p:txBody>
          <a:bodyPr/>
          <a:lstStyle/>
          <a:p>
            <a:pPr defTabSz="933237">
              <a:defRPr/>
            </a:pPr>
            <a:fld id="{0F9D23F8-7DF7-45E1-9123-79A9AAB2B87E}" type="slidenum">
              <a:rPr lang="en-US">
                <a:solidFill>
                  <a:prstClr val="black"/>
                </a:solidFill>
                <a:latin typeface="Calibri" panose="020F0502020204030204"/>
              </a:rPr>
              <a:pPr defTabSz="933237">
                <a:defRPr/>
              </a:pPr>
              <a:t>7</a:t>
            </a:fld>
            <a:endParaRPr lang="en-US" dirty="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9DC7E05-6BFC-5707-0409-E6BF708B4D7F}"/>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476560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0A899-89BD-E8BE-0AD7-220133AE7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3F875-3492-C450-FCB5-F9C7B4050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04837-7160-EF33-A83D-4AAC5278F534}"/>
              </a:ext>
            </a:extLst>
          </p:cNvPr>
          <p:cNvSpPr>
            <a:spLocks noGrp="1"/>
          </p:cNvSpPr>
          <p:nvPr>
            <p:ph type="body" idx="1"/>
          </p:nvPr>
        </p:nvSpPr>
        <p:spPr/>
        <p:txBody>
          <a:bodyPr/>
          <a:lstStyle/>
          <a:p>
            <a:r>
              <a:rPr lang="en-US" dirty="0" smtClean="0"/>
              <a:t>All</a:t>
            </a:r>
            <a:r>
              <a:rPr lang="en-US" baseline="0" dirty="0" smtClean="0"/>
              <a:t> Hands on Deck</a:t>
            </a:r>
          </a:p>
          <a:p>
            <a:endParaRPr lang="en-US" baseline="0" dirty="0" smtClean="0"/>
          </a:p>
          <a:p>
            <a:r>
              <a:rPr lang="en-US" baseline="0" dirty="0" smtClean="0"/>
              <a:t>Better to have staff, and then pair down</a:t>
            </a:r>
          </a:p>
          <a:p>
            <a:endParaRPr lang="en-US" baseline="0" dirty="0" smtClean="0"/>
          </a:p>
          <a:p>
            <a:endParaRPr lang="en-US" baseline="0" dirty="0" smtClean="0"/>
          </a:p>
          <a:p>
            <a:r>
              <a:rPr lang="en-US" baseline="0" dirty="0" smtClean="0"/>
              <a:t>Work the Run of the Show PLAN!!!!!</a:t>
            </a:r>
          </a:p>
          <a:p>
            <a:pPr marL="171450" indent="-171450">
              <a:buFontTx/>
              <a:buChar char="-"/>
            </a:pPr>
            <a:r>
              <a:rPr lang="en-US" baseline="0" dirty="0" smtClean="0"/>
              <a:t>Everyone </a:t>
            </a:r>
            <a:r>
              <a:rPr lang="en-US" baseline="0" dirty="0" smtClean="0"/>
              <a:t>on the same sheet of </a:t>
            </a:r>
            <a:r>
              <a:rPr lang="en-US" baseline="0" dirty="0" smtClean="0"/>
              <a:t>music</a:t>
            </a:r>
          </a:p>
          <a:p>
            <a:pPr marL="171450" indent="-171450">
              <a:buFontTx/>
              <a:buChar char="-"/>
            </a:pPr>
            <a:endParaRPr lang="en-US" baseline="0" dirty="0" smtClean="0"/>
          </a:p>
          <a:p>
            <a:pPr marL="171450" indent="-171450">
              <a:buFontTx/>
              <a:buChar char="-"/>
            </a:pPr>
            <a:r>
              <a:rPr lang="en-US" baseline="0" dirty="0" smtClean="0"/>
              <a:t>Run of the Show</a:t>
            </a:r>
          </a:p>
          <a:p>
            <a:pPr marL="171450" indent="-171450">
              <a:buFontTx/>
              <a:buChar char="-"/>
            </a:pPr>
            <a:r>
              <a:rPr lang="en-US" baseline="0" dirty="0" smtClean="0"/>
              <a:t>Traffic Alerts</a:t>
            </a:r>
          </a:p>
          <a:p>
            <a:pPr marL="171450" indent="-171450">
              <a:buFontTx/>
              <a:buChar char="-"/>
            </a:pPr>
            <a:r>
              <a:rPr lang="en-US" baseline="0" dirty="0" smtClean="0"/>
              <a:t>DMS/ATM</a:t>
            </a:r>
          </a:p>
          <a:p>
            <a:pPr marL="171450" indent="-171450">
              <a:buFontTx/>
              <a:buChar char="-"/>
            </a:pPr>
            <a:r>
              <a:rPr lang="en-US" baseline="0" dirty="0" smtClean="0"/>
              <a:t>Implement Signal Timing Plans</a:t>
            </a:r>
          </a:p>
          <a:p>
            <a:pPr marL="171450" indent="-171450">
              <a:buFontTx/>
              <a:buChar char="-"/>
            </a:pPr>
            <a:r>
              <a:rPr lang="en-US" baseline="0" dirty="0" smtClean="0"/>
              <a:t>Observe the Traffic</a:t>
            </a:r>
          </a:p>
          <a:p>
            <a:pPr marL="171450" indent="-171450">
              <a:buFontTx/>
              <a:buChar char="-"/>
            </a:pPr>
            <a:r>
              <a:rPr lang="en-US" baseline="0" dirty="0" smtClean="0"/>
              <a:t>Manage the Unknowns</a:t>
            </a:r>
            <a:endParaRPr lang="en-US" baseline="0" dirty="0" smtClean="0"/>
          </a:p>
          <a:p>
            <a:endParaRPr lang="en-US" baseline="0" dirty="0" smtClean="0"/>
          </a:p>
          <a:p>
            <a:endParaRPr lang="en-US" baseline="0" dirty="0" smtClean="0"/>
          </a:p>
          <a:p>
            <a:r>
              <a:rPr lang="en-US" baseline="0" dirty="0" smtClean="0"/>
              <a:t>Expect the Unknown</a:t>
            </a:r>
          </a:p>
          <a:p>
            <a:endParaRPr lang="en-US" baseline="0" dirty="0" smtClean="0"/>
          </a:p>
          <a:p>
            <a:pPr marL="171450" indent="-171450">
              <a:buFontTx/>
              <a:buChar char="-"/>
            </a:pPr>
            <a:r>
              <a:rPr lang="en-US" baseline="0" dirty="0" smtClean="0"/>
              <a:t>Will Taylor Swift’s plane arrive on time?</a:t>
            </a:r>
          </a:p>
          <a:p>
            <a:pPr marL="171450" indent="-171450">
              <a:buFontTx/>
              <a:buChar char="-"/>
            </a:pPr>
            <a:endParaRPr lang="en-US" baseline="0" dirty="0" smtClean="0"/>
          </a:p>
          <a:p>
            <a:pPr marL="171450" indent="-171450">
              <a:buFontTx/>
              <a:buChar char="-"/>
            </a:pPr>
            <a:r>
              <a:rPr lang="en-US" baseline="0" dirty="0" smtClean="0"/>
              <a:t>Will there be public protests?</a:t>
            </a:r>
          </a:p>
          <a:p>
            <a:pPr marL="171450" indent="-171450">
              <a:buFontTx/>
              <a:buChar char="-"/>
            </a:pPr>
            <a:endParaRPr lang="en-US" baseline="0" dirty="0" smtClean="0"/>
          </a:p>
          <a:p>
            <a:pPr marL="171450" indent="-171450">
              <a:buFontTx/>
              <a:buChar char="-"/>
            </a:pPr>
            <a:r>
              <a:rPr lang="en-US" baseline="0" dirty="0" smtClean="0"/>
              <a:t>Weather?</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a:p>
            <a:endParaRPr lang="en-US" dirty="0"/>
          </a:p>
        </p:txBody>
      </p:sp>
      <p:sp>
        <p:nvSpPr>
          <p:cNvPr id="4" name="Slide Number Placeholder 3">
            <a:extLst>
              <a:ext uri="{FF2B5EF4-FFF2-40B4-BE49-F238E27FC236}">
                <a16:creationId xmlns:a16="http://schemas.microsoft.com/office/drawing/2014/main" id="{57EE23A7-73CB-2274-00C0-88FBD78B64D3}"/>
              </a:ext>
            </a:extLst>
          </p:cNvPr>
          <p:cNvSpPr>
            <a:spLocks noGrp="1"/>
          </p:cNvSpPr>
          <p:nvPr>
            <p:ph type="sldNum" sz="quarter" idx="5"/>
          </p:nvPr>
        </p:nvSpPr>
        <p:spPr/>
        <p:txBody>
          <a:bodyPr/>
          <a:lstStyle/>
          <a:p>
            <a:pPr defTabSz="933237">
              <a:defRPr/>
            </a:pPr>
            <a:fld id="{D599E2EF-69EE-4F60-B203-2516DCC176D6}" type="slidenum">
              <a:rPr lang="en-US">
                <a:solidFill>
                  <a:prstClr val="black"/>
                </a:solidFill>
                <a:latin typeface="Calibri" panose="020F0502020204030204"/>
              </a:rPr>
              <a:pPr defTabSz="933237">
                <a:defRPr/>
              </a:pPr>
              <a:t>8</a:t>
            </a:fld>
            <a:endParaRPr lang="en-US" dirty="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1BE0A65-EE2F-8CF9-37DE-7E5E90830340}"/>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07243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506CB-B100-6F0A-EFE4-5C759254C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B2D5A-9F63-55FB-2E93-1473759AF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ED9D6-AB8C-BEDF-CAF2-BB21051243BC}"/>
              </a:ext>
            </a:extLst>
          </p:cNvPr>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Schedule a debrief for immediately after the event, one internal , and one with external partners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complete and comprehensive schedule of activities provided to all supporting partners is critical, including set-up, </a:t>
            </a:r>
            <a:r>
              <a:rPr lang="en-US" sz="1200" b="0" i="0" u="none" strike="noStrike" kern="1200" baseline="0" dirty="0" smtClean="0">
                <a:solidFill>
                  <a:schemeClr val="tx1"/>
                </a:solidFill>
                <a:latin typeface="+mn-lt"/>
                <a:ea typeface="+mn-ea"/>
                <a:cs typeface="+mn-cs"/>
              </a:rPr>
              <a:t>event days</a:t>
            </a:r>
            <a:r>
              <a:rPr lang="en-US" sz="1200" b="0" i="0" u="none" strike="noStrike" kern="1200" baseline="0" dirty="0" smtClean="0">
                <a:solidFill>
                  <a:schemeClr val="tx1"/>
                </a:solidFill>
                <a:latin typeface="+mn-lt"/>
                <a:ea typeface="+mn-ea"/>
                <a:cs typeface="+mn-cs"/>
              </a:rPr>
              <a:t>, and dismantle, prior to the work ever beginning.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 close to the event Traffic Management Plan or traffic study was the reality</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Lessons learned have a plan, practice the plan frequently, never hesitate to enact the plan and stand up emergency response, even virtually. Work with your state </a:t>
            </a:r>
            <a:r>
              <a:rPr lang="en-US" sz="1200" kern="1200" dirty="0" err="1" smtClean="0">
                <a:solidFill>
                  <a:schemeClr val="tx1"/>
                </a:solidFill>
                <a:effectLst/>
                <a:latin typeface="+mn-lt"/>
                <a:ea typeface="+mn-ea"/>
                <a:cs typeface="+mn-cs"/>
              </a:rPr>
              <a:t>officals</a:t>
            </a:r>
            <a:r>
              <a:rPr lang="en-US" sz="1200" kern="1200" dirty="0" smtClean="0">
                <a:solidFill>
                  <a:schemeClr val="tx1"/>
                </a:solidFill>
                <a:effectLst/>
                <a:latin typeface="+mn-lt"/>
                <a:ea typeface="+mn-ea"/>
                <a:cs typeface="+mn-cs"/>
              </a:rPr>
              <a:t> to be ready to </a:t>
            </a:r>
            <a:r>
              <a:rPr lang="en-US" sz="1200" kern="1200" dirty="0" err="1"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expand </a:t>
            </a:r>
            <a:r>
              <a:rPr lang="en-US" sz="1200" kern="1200" dirty="0" err="1" smtClean="0">
                <a:solidFill>
                  <a:schemeClr val="tx1"/>
                </a:solidFill>
                <a:effectLst/>
                <a:latin typeface="+mn-lt"/>
                <a:ea typeface="+mn-ea"/>
                <a:cs typeface="+mn-cs"/>
              </a:rPr>
              <a:t>emeregency</a:t>
            </a:r>
            <a:r>
              <a:rPr lang="en-US" sz="1200" kern="1200" dirty="0" smtClean="0">
                <a:solidFill>
                  <a:schemeClr val="tx1"/>
                </a:solidFill>
                <a:effectLst/>
                <a:latin typeface="+mn-lt"/>
                <a:ea typeface="+mn-ea"/>
                <a:cs typeface="+mn-cs"/>
              </a:rPr>
              <a:t> response months in advance. It’s easier to reduce then to add. </a:t>
            </a:r>
          </a:p>
          <a:p>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events are shifting the modes of transportation previously</a:t>
            </a:r>
            <a:r>
              <a:rPr lang="en-US" sz="1200" kern="1200" baseline="0" dirty="0" smtClean="0">
                <a:solidFill>
                  <a:schemeClr val="tx1"/>
                </a:solidFill>
                <a:effectLst/>
                <a:latin typeface="+mn-lt"/>
                <a:ea typeface="+mn-ea"/>
                <a:cs typeface="+mn-cs"/>
              </a:rPr>
              <a:t> seen in Vegas.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Looking forward to </a:t>
            </a:r>
            <a:r>
              <a:rPr lang="en-US" sz="1200" kern="1200" dirty="0" err="1" smtClean="0">
                <a:solidFill>
                  <a:schemeClr val="tx1"/>
                </a:solidFill>
                <a:effectLst/>
                <a:latin typeface="+mn-lt"/>
                <a:ea typeface="+mn-ea"/>
                <a:cs typeface="+mn-cs"/>
              </a:rPr>
              <a:t>Brightline</a:t>
            </a:r>
            <a:r>
              <a:rPr lang="en-US" sz="1200" kern="1200" dirty="0" smtClean="0">
                <a:solidFill>
                  <a:schemeClr val="tx1"/>
                </a:solidFill>
                <a:effectLst/>
                <a:latin typeface="+mn-lt"/>
                <a:ea typeface="+mn-ea"/>
                <a:cs typeface="+mn-cs"/>
              </a:rPr>
              <a:t> High Speed Rail, which will hopefully reduce vehicle congestions on I-15, and encourage </a:t>
            </a:r>
            <a:r>
              <a:rPr lang="en-US" sz="1200" kern="1200" dirty="0" err="1" smtClean="0">
                <a:solidFill>
                  <a:schemeClr val="tx1"/>
                </a:solidFill>
                <a:effectLst/>
                <a:latin typeface="+mn-lt"/>
                <a:ea typeface="+mn-ea"/>
                <a:cs typeface="+mn-cs"/>
              </a:rPr>
              <a:t>visiortos</a:t>
            </a:r>
            <a:r>
              <a:rPr lang="en-US" sz="1200" kern="1200" dirty="0" smtClean="0">
                <a:solidFill>
                  <a:schemeClr val="tx1"/>
                </a:solidFill>
                <a:effectLst/>
                <a:latin typeface="+mn-lt"/>
                <a:ea typeface="+mn-ea"/>
                <a:cs typeface="+mn-cs"/>
              </a:rPr>
              <a:t> to look for options to </a:t>
            </a:r>
            <a:r>
              <a:rPr lang="en-US" sz="1200" kern="1200" dirty="0" err="1" smtClean="0">
                <a:solidFill>
                  <a:schemeClr val="tx1"/>
                </a:solidFill>
                <a:effectLst/>
                <a:latin typeface="+mn-lt"/>
                <a:ea typeface="+mn-ea"/>
                <a:cs typeface="+mn-cs"/>
              </a:rPr>
              <a:t>signle</a:t>
            </a:r>
            <a:r>
              <a:rPr lang="en-US" sz="1200" kern="1200" dirty="0" smtClean="0">
                <a:solidFill>
                  <a:schemeClr val="tx1"/>
                </a:solidFill>
                <a:effectLst/>
                <a:latin typeface="+mn-lt"/>
                <a:ea typeface="+mn-ea"/>
                <a:cs typeface="+mn-cs"/>
              </a:rPr>
              <a:t> passenger vehicles</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Talk to other locations that have hosted previously</a:t>
            </a:r>
          </a:p>
          <a:p>
            <a:pPr lvl="1"/>
            <a:r>
              <a:rPr lang="en-US" sz="1200" kern="1200" dirty="0" smtClean="0">
                <a:solidFill>
                  <a:schemeClr val="tx1"/>
                </a:solidFill>
                <a:effectLst/>
                <a:latin typeface="+mn-lt"/>
                <a:ea typeface="+mn-ea"/>
                <a:cs typeface="+mn-cs"/>
              </a:rPr>
              <a:t>Coordination is key</a:t>
            </a:r>
          </a:p>
          <a:p>
            <a:pPr lvl="1"/>
            <a:r>
              <a:rPr lang="en-US" sz="1200" kern="1200" dirty="0" smtClean="0">
                <a:solidFill>
                  <a:schemeClr val="tx1"/>
                </a:solidFill>
                <a:effectLst/>
                <a:latin typeface="+mn-lt"/>
                <a:ea typeface="+mn-ea"/>
                <a:cs typeface="+mn-cs"/>
              </a:rPr>
              <a:t>Co-locate on event days as much as possible to </a:t>
            </a:r>
            <a:r>
              <a:rPr lang="en-US" sz="1200" kern="1200" dirty="0" err="1" smtClean="0">
                <a:solidFill>
                  <a:schemeClr val="tx1"/>
                </a:solidFill>
                <a:effectLst/>
                <a:latin typeface="+mn-lt"/>
                <a:ea typeface="+mn-ea"/>
                <a:cs typeface="+mn-cs"/>
              </a:rPr>
              <a:t>expediate</a:t>
            </a:r>
            <a:r>
              <a:rPr lang="en-US" sz="1200" kern="1200" dirty="0" smtClean="0">
                <a:solidFill>
                  <a:schemeClr val="tx1"/>
                </a:solidFill>
                <a:effectLst/>
                <a:latin typeface="+mn-lt"/>
                <a:ea typeface="+mn-ea"/>
                <a:cs typeface="+mn-cs"/>
              </a:rPr>
              <a:t> the flow of information</a:t>
            </a:r>
          </a:p>
          <a:p>
            <a:endParaRPr lang="en-US" sz="1200" b="0" i="0" u="none" strike="noStrike" kern="1200" baseline="0" dirty="0" smtClean="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AA2878A9-959E-1B56-D832-48007FDAA801}"/>
              </a:ext>
            </a:extLst>
          </p:cNvPr>
          <p:cNvSpPr>
            <a:spLocks noGrp="1"/>
          </p:cNvSpPr>
          <p:nvPr>
            <p:ph type="sldNum" sz="quarter" idx="5"/>
          </p:nvPr>
        </p:nvSpPr>
        <p:spPr/>
        <p:txBody>
          <a:bodyPr/>
          <a:lstStyle/>
          <a:p>
            <a:pPr defTabSz="933237">
              <a:defRPr/>
            </a:pPr>
            <a:fld id="{D599E2EF-69EE-4F60-B203-2516DCC176D6}" type="slidenum">
              <a:rPr lang="en-US">
                <a:solidFill>
                  <a:prstClr val="black"/>
                </a:solidFill>
                <a:latin typeface="Calibri" panose="020F0502020204030204"/>
              </a:rPr>
              <a:pPr defTabSz="933237">
                <a:defRPr/>
              </a:pPr>
              <a:t>9</a:t>
            </a:fld>
            <a:endParaRPr lang="en-US" dirty="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F742641-8584-B3B4-1251-EFCD5D3FAA3C}"/>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40520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3228396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34884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2476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endParaRPr lang="en-US" dirty="0"/>
          </a:p>
        </p:txBody>
      </p:sp>
      <p:sp>
        <p:nvSpPr>
          <p:cNvPr id="6" name="Rectangle 5"/>
          <p:cNvSpPr/>
          <p:nvPr userDrawn="1"/>
        </p:nvSpPr>
        <p:spPr>
          <a:xfrm>
            <a:off x="0" y="0"/>
            <a:ext cx="12192000" cy="2133600"/>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956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33779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259025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235251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421119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5270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198316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169058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6DA0A7-47BC-434E-9FA5-C75C1D909BFF}" type="datetimeFigureOut">
              <a:rPr lang="en-US" smtClean="0"/>
              <a:t>4/28/2024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270BAF-74DB-4277-98A9-C97F609268AC}" type="slidenum">
              <a:rPr lang="en-US" smtClean="0"/>
              <a:t>‹#›</a:t>
            </a:fld>
            <a:endParaRPr lang="en-US" dirty="0"/>
          </a:p>
        </p:txBody>
      </p:sp>
    </p:spTree>
    <p:extLst>
      <p:ext uri="{BB962C8B-B14F-4D97-AF65-F5344CB8AC3E}">
        <p14:creationId xmlns:p14="http://schemas.microsoft.com/office/powerpoint/2010/main" val="176465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DA0A7-47BC-434E-9FA5-C75C1D909BFF}" type="datetimeFigureOut">
              <a:rPr lang="en-US" smtClean="0"/>
              <a:t>4/28/2024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70BAF-74DB-4277-98A9-C97F609268AC}" type="slidenum">
              <a:rPr lang="en-US" smtClean="0"/>
              <a:t>‹#›</a:t>
            </a:fld>
            <a:endParaRPr lang="en-US" dirty="0"/>
          </a:p>
        </p:txBody>
      </p:sp>
    </p:spTree>
    <p:extLst>
      <p:ext uri="{BB962C8B-B14F-4D97-AF65-F5344CB8AC3E}">
        <p14:creationId xmlns:p14="http://schemas.microsoft.com/office/powerpoint/2010/main" val="4186004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tm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8004" y="1268963"/>
            <a:ext cx="12238462" cy="5589037"/>
          </a:xfrm>
          <a:prstGeom prst="rect">
            <a:avLst/>
          </a:prstGeom>
        </p:spPr>
      </p:pic>
      <p:sp>
        <p:nvSpPr>
          <p:cNvPr id="4" name="shape"/>
          <p:cNvSpPr/>
          <p:nvPr/>
        </p:nvSpPr>
        <p:spPr>
          <a:xfrm>
            <a:off x="-38004" y="0"/>
            <a:ext cx="12238462" cy="6858000"/>
          </a:xfrm>
          <a:prstGeom prst="rect">
            <a:avLst/>
          </a:prstGeom>
          <a:solidFill>
            <a:srgbClr val="033E82">
              <a:alpha val="75000"/>
            </a:srgb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State of the Traffic System"/>
          <p:cNvSpPr txBox="1"/>
          <p:nvPr/>
        </p:nvSpPr>
        <p:spPr>
          <a:xfrm>
            <a:off x="-38004" y="78005"/>
            <a:ext cx="11887200" cy="1107996"/>
          </a:xfrm>
          <a:prstGeom prst="rect">
            <a:avLst/>
          </a:prstGeom>
          <a:noFill/>
        </p:spPr>
        <p:txBody>
          <a:bodyPr wrap="square" rtlCol="0">
            <a:spAutoFit/>
          </a:bodyPr>
          <a:lstStyle/>
          <a:p>
            <a:pPr lvl="0" algn="ctr">
              <a:spcBef>
                <a:spcPts val="1200"/>
              </a:spcBef>
              <a:defRPr/>
            </a:pPr>
            <a:r>
              <a:rPr lang="en-US" sz="6600" b="1" dirty="0" smtClean="0">
                <a:solidFill>
                  <a:prstClr val="white"/>
                </a:solidFill>
                <a:latin typeface="Century Gothic" panose="020B0502020202020204" pitchFamily="34" charset="0"/>
              </a:rPr>
              <a:t>Formula 1 &amp; Special Events</a:t>
            </a:r>
            <a:endParaRPr lang="en-US" sz="6600" b="1" dirty="0">
              <a:solidFill>
                <a:prstClr val="white"/>
              </a:solidFill>
              <a:latin typeface="Century Gothic" panose="020B0502020202020204" pitchFamily="34" charset="0"/>
            </a:endParaRPr>
          </a:p>
        </p:txBody>
      </p:sp>
      <p:pic>
        <p:nvPicPr>
          <p:cNvPr id="8" name="LOGO: RT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6253" y="1186001"/>
            <a:ext cx="2403841" cy="2058625"/>
          </a:xfrm>
          <a:prstGeom prst="rect">
            <a:avLst/>
          </a:prstGeom>
        </p:spPr>
      </p:pic>
      <p:sp>
        <p:nvSpPr>
          <p:cNvPr id="5" name="TEXT: FAST">
            <a:extLst>
              <a:ext uri="{FF2B5EF4-FFF2-40B4-BE49-F238E27FC236}">
                <a16:creationId xmlns:a16="http://schemas.microsoft.com/office/drawing/2014/main" id="{83421F33-3AC8-E94C-0B31-1D22BAEAB36B}"/>
              </a:ext>
            </a:extLst>
          </p:cNvPr>
          <p:cNvSpPr txBox="1"/>
          <p:nvPr/>
        </p:nvSpPr>
        <p:spPr>
          <a:xfrm>
            <a:off x="7663542" y="3763025"/>
            <a:ext cx="3934409" cy="830997"/>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Theresa Gaisser, PE, </a:t>
            </a:r>
            <a:r>
              <a:rPr lang="en-US" sz="2400" dirty="0" smtClean="0">
                <a:solidFill>
                  <a:schemeClr val="bg1"/>
                </a:solidFill>
                <a:latin typeface="Century Gothic" panose="020B0502020202020204" pitchFamily="34" charset="0"/>
              </a:rPr>
              <a:t>PTOE</a:t>
            </a:r>
          </a:p>
          <a:p>
            <a:r>
              <a:rPr lang="en-US" sz="2400" dirty="0" smtClean="0">
                <a:solidFill>
                  <a:schemeClr val="bg1"/>
                </a:solidFill>
                <a:latin typeface="Century Gothic" panose="020B0502020202020204" pitchFamily="34" charset="0"/>
              </a:rPr>
              <a:t>Senior </a:t>
            </a:r>
            <a:r>
              <a:rPr lang="en-US" sz="2400" dirty="0">
                <a:solidFill>
                  <a:schemeClr val="bg1"/>
                </a:solidFill>
                <a:latin typeface="Century Gothic" panose="020B0502020202020204" pitchFamily="34" charset="0"/>
              </a:rPr>
              <a:t>Director of FAST</a:t>
            </a:r>
          </a:p>
        </p:txBody>
      </p:sp>
    </p:spTree>
    <p:extLst>
      <p:ext uri="{BB962C8B-B14F-4D97-AF65-F5344CB8AC3E}">
        <p14:creationId xmlns:p14="http://schemas.microsoft.com/office/powerpoint/2010/main" val="30957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59AE70-A61B-8134-1023-79717DBD12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963" b="7963"/>
          <a:stretch/>
        </p:blipFill>
        <p:spPr bwMode="auto">
          <a:xfrm>
            <a:off x="0" y="0"/>
            <a:ext cx="12192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5" name="blue box"/>
          <p:cNvSpPr/>
          <p:nvPr/>
        </p:nvSpPr>
        <p:spPr>
          <a:xfrm>
            <a:off x="0" y="-15240"/>
            <a:ext cx="12192000" cy="6858000"/>
          </a:xfrm>
          <a:prstGeom prst="rect">
            <a:avLst/>
          </a:prstGeom>
          <a:solidFill>
            <a:srgbClr val="033E82">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LOGO: RT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1095" y="3741820"/>
            <a:ext cx="2329810" cy="3115027"/>
          </a:xfrm>
          <a:prstGeom prst="rect">
            <a:avLst/>
          </a:prstGeom>
        </p:spPr>
      </p:pic>
      <p:sp>
        <p:nvSpPr>
          <p:cNvPr id="6" name="TEXT: FAST">
            <a:extLst>
              <a:ext uri="{FF2B5EF4-FFF2-40B4-BE49-F238E27FC236}">
                <a16:creationId xmlns:a16="http://schemas.microsoft.com/office/drawing/2014/main" id="{83421F33-3AC8-E94C-0B31-1D22BAEAB36B}"/>
              </a:ext>
            </a:extLst>
          </p:cNvPr>
          <p:cNvSpPr txBox="1"/>
          <p:nvPr/>
        </p:nvSpPr>
        <p:spPr>
          <a:xfrm>
            <a:off x="4128795" y="334026"/>
            <a:ext cx="3934409" cy="830997"/>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Theresa Gaisser, PE, </a:t>
            </a:r>
            <a:r>
              <a:rPr lang="en-US" sz="2400" dirty="0" smtClean="0">
                <a:solidFill>
                  <a:schemeClr val="bg1"/>
                </a:solidFill>
                <a:latin typeface="Century Gothic" panose="020B0502020202020204" pitchFamily="34" charset="0"/>
              </a:rPr>
              <a:t>PTOE</a:t>
            </a:r>
          </a:p>
          <a:p>
            <a:pPr algn="ctr"/>
            <a:r>
              <a:rPr lang="en-US" sz="2400" dirty="0" smtClean="0">
                <a:solidFill>
                  <a:schemeClr val="bg1"/>
                </a:solidFill>
                <a:latin typeface="Century Gothic" panose="020B0502020202020204" pitchFamily="34" charset="0"/>
              </a:rPr>
              <a:t>Senior </a:t>
            </a:r>
            <a:r>
              <a:rPr lang="en-US" sz="2400" dirty="0">
                <a:solidFill>
                  <a:schemeClr val="bg1"/>
                </a:solidFill>
                <a:latin typeface="Century Gothic" panose="020B0502020202020204" pitchFamily="34" charset="0"/>
              </a:rPr>
              <a:t>Director of FAST</a:t>
            </a:r>
          </a:p>
        </p:txBody>
      </p:sp>
    </p:spTree>
    <p:extLst>
      <p:ext uri="{BB962C8B-B14F-4D97-AF65-F5344CB8AC3E}">
        <p14:creationId xmlns:p14="http://schemas.microsoft.com/office/powerpoint/2010/main" val="40892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Las Vegas"/>
          <p:cNvPicPr>
            <a:picLocks noChangeAspect="1"/>
          </p:cNvPicPr>
          <p:nvPr/>
        </p:nvPicPr>
        <p:blipFill rotWithShape="1">
          <a:blip r:embed="rId3">
            <a:extLst>
              <a:ext uri="{28A0092B-C50C-407E-A947-70E740481C1C}">
                <a14:useLocalDpi xmlns:a14="http://schemas.microsoft.com/office/drawing/2010/main" val="0"/>
              </a:ext>
            </a:extLst>
          </a:blip>
          <a:srcRect l="8537" t="15234" r="20007" b="28633"/>
          <a:stretch/>
        </p:blipFill>
        <p:spPr>
          <a:xfrm>
            <a:off x="-1" y="1477268"/>
            <a:ext cx="12192001" cy="5380732"/>
          </a:xfrm>
          <a:prstGeom prst="rect">
            <a:avLst/>
          </a:prstGeom>
        </p:spPr>
      </p:pic>
      <p:sp>
        <p:nvSpPr>
          <p:cNvPr id="25" name="box"/>
          <p:cNvSpPr/>
          <p:nvPr/>
        </p:nvSpPr>
        <p:spPr>
          <a:xfrm>
            <a:off x="0" y="0"/>
            <a:ext cx="12226077" cy="6858001"/>
          </a:xfrm>
          <a:prstGeom prst="rect">
            <a:avLst/>
          </a:prstGeom>
          <a:solidFill>
            <a:srgbClr val="033E82">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0D39412E-3F6D-FF66-4BEF-AEDCFA9B63A4}"/>
              </a:ext>
            </a:extLst>
          </p:cNvPr>
          <p:cNvGraphicFramePr/>
          <p:nvPr>
            <p:extLst>
              <p:ext uri="{D42A27DB-BD31-4B8C-83A1-F6EECF244321}">
                <p14:modId xmlns:p14="http://schemas.microsoft.com/office/powerpoint/2010/main" val="4229209216"/>
              </p:ext>
            </p:extLst>
          </p:nvPr>
        </p:nvGraphicFramePr>
        <p:xfrm>
          <a:off x="6922168" y="1933228"/>
          <a:ext cx="4731253" cy="4834465"/>
        </p:xfrm>
        <a:graphic>
          <a:graphicData uri="http://schemas.openxmlformats.org/drawingml/2006/chart">
            <c:chart xmlns:c="http://schemas.openxmlformats.org/drawingml/2006/chart" xmlns:r="http://schemas.openxmlformats.org/officeDocument/2006/relationships" r:id="rId4"/>
          </a:graphicData>
        </a:graphic>
      </p:graphicFrame>
      <p:sp>
        <p:nvSpPr>
          <p:cNvPr id="11" name="blue box">
            <a:extLst>
              <a:ext uri="{FF2B5EF4-FFF2-40B4-BE49-F238E27FC236}">
                <a16:creationId xmlns:a16="http://schemas.microsoft.com/office/drawing/2014/main" id="{306FD2C0-8254-213C-209D-0B1AFD771C85}"/>
              </a:ext>
            </a:extLst>
          </p:cNvPr>
          <p:cNvSpPr/>
          <p:nvPr/>
        </p:nvSpPr>
        <p:spPr>
          <a:xfrm>
            <a:off x="0" y="1"/>
            <a:ext cx="12192000" cy="19517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ITLE: FAST Operated and Maintained Devices">
            <a:extLst>
              <a:ext uri="{FF2B5EF4-FFF2-40B4-BE49-F238E27FC236}">
                <a16:creationId xmlns:a16="http://schemas.microsoft.com/office/drawing/2014/main" id="{6CAC951C-0C44-6EC8-641E-5774E7CFFA4C}"/>
              </a:ext>
            </a:extLst>
          </p:cNvPr>
          <p:cNvSpPr txBox="1"/>
          <p:nvPr/>
        </p:nvSpPr>
        <p:spPr>
          <a:xfrm>
            <a:off x="1144017" y="612671"/>
            <a:ext cx="99039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Las Vegas by the Numbers</a:t>
            </a:r>
          </a:p>
        </p:txBody>
      </p:sp>
      <p:sp>
        <p:nvSpPr>
          <p:cNvPr id="15" name="white box">
            <a:extLst>
              <a:ext uri="{FF2B5EF4-FFF2-40B4-BE49-F238E27FC236}">
                <a16:creationId xmlns:a16="http://schemas.microsoft.com/office/drawing/2014/main" id="{72C3D245-3046-D5C6-C60F-EDD79D72F9D9}"/>
              </a:ext>
            </a:extLst>
          </p:cNvPr>
          <p:cNvSpPr/>
          <p:nvPr/>
        </p:nvSpPr>
        <p:spPr>
          <a:xfrm>
            <a:off x="1144017" y="503015"/>
            <a:ext cx="9903966" cy="92719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9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12" dur="500"/>
                                        <p:tgtEl>
                                          <p:spTgt spid="2">
                                            <p:graphicEl>
                                              <a:chart seriesIdx="-3" categoryIdx="-3" bldStep="gridLegend"/>
                                            </p:graphic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wipe(down)">
                                      <p:cBhvr>
                                        <p:cTn id="16" dur="500"/>
                                        <p:tgtEl>
                                          <p:spTgt spid="2">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wipe(down)">
                                      <p:cBhvr>
                                        <p:cTn id="21" dur="500"/>
                                        <p:tgtEl>
                                          <p:spTgt spid="2">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
        </p:bldSub>
      </p:bldGraphic>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T-Mobile Arena">
            <a:extLst>
              <a:ext uri="{FF2B5EF4-FFF2-40B4-BE49-F238E27FC236}">
                <a16:creationId xmlns:a16="http://schemas.microsoft.com/office/drawing/2014/main" id="{21B668C7-96E2-8524-F25F-DB5EC4C7B437}"/>
              </a:ext>
            </a:extLst>
          </p:cNvPr>
          <p:cNvGrpSpPr/>
          <p:nvPr/>
        </p:nvGrpSpPr>
        <p:grpSpPr>
          <a:xfrm>
            <a:off x="0" y="333761"/>
            <a:ext cx="12192007" cy="6524239"/>
            <a:chOff x="-7" y="333761"/>
            <a:chExt cx="12192007" cy="6524239"/>
          </a:xfrm>
        </p:grpSpPr>
        <p:pic>
          <p:nvPicPr>
            <p:cNvPr id="8" name="IMAGE: T-Mobile"/>
            <p:cNvPicPr>
              <a:picLocks noChangeAspect="1"/>
            </p:cNvPicPr>
            <p:nvPr/>
          </p:nvPicPr>
          <p:blipFill rotWithShape="1">
            <a:blip r:embed="rId3">
              <a:extLst>
                <a:ext uri="{28A0092B-C50C-407E-A947-70E740481C1C}">
                  <a14:useLocalDpi xmlns:a14="http://schemas.microsoft.com/office/drawing/2010/main" val="0"/>
                </a:ext>
              </a:extLst>
            </a:blip>
            <a:srcRect t="2327" b="2327"/>
            <a:stretch/>
          </p:blipFill>
          <p:spPr>
            <a:xfrm>
              <a:off x="-6" y="333761"/>
              <a:ext cx="12192006" cy="6524239"/>
            </a:xfrm>
            <a:prstGeom prst="rect">
              <a:avLst/>
            </a:prstGeom>
          </p:spPr>
        </p:pic>
        <p:sp>
          <p:nvSpPr>
            <p:cNvPr id="3" name="shape">
              <a:extLst>
                <a:ext uri="{FF2B5EF4-FFF2-40B4-BE49-F238E27FC236}">
                  <a16:creationId xmlns:a16="http://schemas.microsoft.com/office/drawing/2014/main" id="{10FD98D0-907E-F812-D05A-C8DD9B5F41EC}"/>
                </a:ext>
              </a:extLst>
            </p:cNvPr>
            <p:cNvSpPr/>
            <p:nvPr/>
          </p:nvSpPr>
          <p:spPr>
            <a:xfrm>
              <a:off x="-7" y="1917919"/>
              <a:ext cx="3555147"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ITLE: T-Mobile Arena"/>
            <p:cNvSpPr txBox="1"/>
            <p:nvPr/>
          </p:nvSpPr>
          <p:spPr>
            <a:xfrm>
              <a:off x="0" y="1938155"/>
              <a:ext cx="3555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Las Vegas Convention Center</a:t>
              </a:r>
            </a:p>
          </p:txBody>
        </p:sp>
      </p:grpSp>
      <p:grpSp>
        <p:nvGrpSpPr>
          <p:cNvPr id="30" name="Formula 1">
            <a:extLst>
              <a:ext uri="{FF2B5EF4-FFF2-40B4-BE49-F238E27FC236}">
                <a16:creationId xmlns:a16="http://schemas.microsoft.com/office/drawing/2014/main" id="{E2A3EF07-2721-E396-A337-3F8439DB200D}"/>
              </a:ext>
            </a:extLst>
          </p:cNvPr>
          <p:cNvGrpSpPr/>
          <p:nvPr/>
        </p:nvGrpSpPr>
        <p:grpSpPr>
          <a:xfrm>
            <a:off x="0" y="1346199"/>
            <a:ext cx="12192008" cy="5511801"/>
            <a:chOff x="0" y="1346199"/>
            <a:chExt cx="12192008" cy="5511801"/>
          </a:xfrm>
        </p:grpSpPr>
        <p:pic>
          <p:nvPicPr>
            <p:cNvPr id="27" name="IMAGE: F1">
              <a:extLst>
                <a:ext uri="{FF2B5EF4-FFF2-40B4-BE49-F238E27FC236}">
                  <a16:creationId xmlns:a16="http://schemas.microsoft.com/office/drawing/2014/main" id="{878A147D-6941-A53C-7BC3-C17C4E3E2D40}"/>
                </a:ext>
              </a:extLst>
            </p:cNvPr>
            <p:cNvPicPr>
              <a:picLocks noChangeAspect="1"/>
            </p:cNvPicPr>
            <p:nvPr/>
          </p:nvPicPr>
          <p:blipFill rotWithShape="1">
            <a:blip r:embed="rId4">
              <a:extLst>
                <a:ext uri="{28A0092B-C50C-407E-A947-70E740481C1C}">
                  <a14:useLocalDpi xmlns:a14="http://schemas.microsoft.com/office/drawing/2010/main" val="0"/>
                </a:ext>
              </a:extLst>
            </a:blip>
            <a:srcRect t="9635" b="9635"/>
            <a:stretch/>
          </p:blipFill>
          <p:spPr>
            <a:xfrm>
              <a:off x="0" y="1346199"/>
              <a:ext cx="12192008" cy="5511801"/>
            </a:xfrm>
            <a:prstGeom prst="rect">
              <a:avLst/>
            </a:prstGeom>
          </p:spPr>
        </p:pic>
        <p:sp>
          <p:nvSpPr>
            <p:cNvPr id="28" name="shape">
              <a:extLst>
                <a:ext uri="{FF2B5EF4-FFF2-40B4-BE49-F238E27FC236}">
                  <a16:creationId xmlns:a16="http://schemas.microsoft.com/office/drawing/2014/main" id="{B888D19C-0A27-A822-D798-2EFBF53ECE00}"/>
                </a:ext>
              </a:extLst>
            </p:cNvPr>
            <p:cNvSpPr/>
            <p:nvPr/>
          </p:nvSpPr>
          <p:spPr>
            <a:xfrm>
              <a:off x="0" y="1917135"/>
              <a:ext cx="3462116"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 Formula 1">
              <a:extLst>
                <a:ext uri="{FF2B5EF4-FFF2-40B4-BE49-F238E27FC236}">
                  <a16:creationId xmlns:a16="http://schemas.microsoft.com/office/drawing/2014/main" id="{5396A1FB-EE0F-7512-C02D-FC0E6925FC57}"/>
                </a:ext>
              </a:extLst>
            </p:cNvPr>
            <p:cNvSpPr txBox="1"/>
            <p:nvPr/>
          </p:nvSpPr>
          <p:spPr>
            <a:xfrm>
              <a:off x="0" y="1938155"/>
              <a:ext cx="3287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Las Vegas Motor Speedway</a:t>
              </a:r>
            </a:p>
          </p:txBody>
        </p:sp>
      </p:grpSp>
      <p:grpSp>
        <p:nvGrpSpPr>
          <p:cNvPr id="22" name="Las Vegas Motor Speedway">
            <a:extLst>
              <a:ext uri="{FF2B5EF4-FFF2-40B4-BE49-F238E27FC236}">
                <a16:creationId xmlns:a16="http://schemas.microsoft.com/office/drawing/2014/main" id="{1BAC450C-BE81-079E-5F85-37FB94FF95ED}"/>
              </a:ext>
            </a:extLst>
          </p:cNvPr>
          <p:cNvGrpSpPr/>
          <p:nvPr/>
        </p:nvGrpSpPr>
        <p:grpSpPr>
          <a:xfrm>
            <a:off x="0" y="27169"/>
            <a:ext cx="12192000" cy="6830831"/>
            <a:chOff x="0" y="1823"/>
            <a:chExt cx="12192000" cy="6830831"/>
          </a:xfrm>
        </p:grpSpPr>
        <p:pic>
          <p:nvPicPr>
            <p:cNvPr id="5" name="IMAGE: Nascar"/>
            <p:cNvPicPr>
              <a:picLocks noChangeAspect="1"/>
            </p:cNvPicPr>
            <p:nvPr/>
          </p:nvPicPr>
          <p:blipFill rotWithShape="1">
            <a:blip r:embed="rId5">
              <a:extLst>
                <a:ext uri="{28A0092B-C50C-407E-A947-70E740481C1C}">
                  <a14:useLocalDpi xmlns:a14="http://schemas.microsoft.com/office/drawing/2010/main" val="0"/>
                </a:ext>
              </a:extLst>
            </a:blip>
            <a:srcRect l="7331" r="7331"/>
            <a:stretch/>
          </p:blipFill>
          <p:spPr>
            <a:xfrm>
              <a:off x="0" y="1823"/>
              <a:ext cx="12192000" cy="6830831"/>
            </a:xfrm>
            <a:prstGeom prst="rect">
              <a:avLst/>
            </a:prstGeom>
          </p:spPr>
        </p:pic>
        <p:sp>
          <p:nvSpPr>
            <p:cNvPr id="17" name="shape"/>
            <p:cNvSpPr/>
            <p:nvPr/>
          </p:nvSpPr>
          <p:spPr>
            <a:xfrm>
              <a:off x="0" y="1917527"/>
              <a:ext cx="2381246"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Las Vegas Motor Speedway"/>
            <p:cNvSpPr txBox="1"/>
            <p:nvPr/>
          </p:nvSpPr>
          <p:spPr>
            <a:xfrm>
              <a:off x="0" y="1938547"/>
              <a:ext cx="21836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Allegiant Stadium </a:t>
              </a:r>
            </a:p>
          </p:txBody>
        </p:sp>
      </p:grpSp>
      <p:grpSp>
        <p:nvGrpSpPr>
          <p:cNvPr id="19" name="Las Vegas Convention Center">
            <a:extLst>
              <a:ext uri="{FF2B5EF4-FFF2-40B4-BE49-F238E27FC236}">
                <a16:creationId xmlns:a16="http://schemas.microsoft.com/office/drawing/2014/main" id="{BE8B6B6F-5340-43D3-E823-99269B44E123}"/>
              </a:ext>
            </a:extLst>
          </p:cNvPr>
          <p:cNvGrpSpPr/>
          <p:nvPr/>
        </p:nvGrpSpPr>
        <p:grpSpPr>
          <a:xfrm>
            <a:off x="0" y="14290"/>
            <a:ext cx="12191999" cy="6843710"/>
            <a:chOff x="-3441037" y="14290"/>
            <a:chExt cx="12191999" cy="6843710"/>
          </a:xfrm>
        </p:grpSpPr>
        <p:pic>
          <p:nvPicPr>
            <p:cNvPr id="2" name="IMAGE: LVCC"/>
            <p:cNvPicPr>
              <a:picLocks noChangeAspect="1"/>
            </p:cNvPicPr>
            <p:nvPr/>
          </p:nvPicPr>
          <p:blipFill rotWithShape="1">
            <a:blip r:embed="rId6">
              <a:extLst>
                <a:ext uri="{28A0092B-C50C-407E-A947-70E740481C1C}">
                  <a14:useLocalDpi xmlns:a14="http://schemas.microsoft.com/office/drawing/2010/main" val="0"/>
                </a:ext>
              </a:extLst>
            </a:blip>
            <a:srcRect l="2345" r="2345"/>
            <a:stretch/>
          </p:blipFill>
          <p:spPr>
            <a:xfrm>
              <a:off x="-3441037" y="14290"/>
              <a:ext cx="12191999" cy="6843710"/>
            </a:xfrm>
            <a:prstGeom prst="rect">
              <a:avLst/>
            </a:prstGeom>
          </p:spPr>
        </p:pic>
        <p:sp>
          <p:nvSpPr>
            <p:cNvPr id="15" name="shape"/>
            <p:cNvSpPr/>
            <p:nvPr/>
          </p:nvSpPr>
          <p:spPr>
            <a:xfrm>
              <a:off x="-3441037" y="1942465"/>
              <a:ext cx="2055052"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ITLE: Las Vegas Convention Center"/>
            <p:cNvSpPr txBox="1"/>
            <p:nvPr/>
          </p:nvSpPr>
          <p:spPr>
            <a:xfrm>
              <a:off x="-3441037" y="1963485"/>
              <a:ext cx="1940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T-Mobile Arena</a:t>
              </a:r>
            </a:p>
          </p:txBody>
        </p:sp>
      </p:grpSp>
      <p:sp>
        <p:nvSpPr>
          <p:cNvPr id="6" name="shape"/>
          <p:cNvSpPr/>
          <p:nvPr/>
        </p:nvSpPr>
        <p:spPr>
          <a:xfrm>
            <a:off x="0" y="0"/>
            <a:ext cx="12192000" cy="1346199"/>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ITLE: Special Event Coordination"/>
          <p:cNvSpPr txBox="1"/>
          <p:nvPr/>
        </p:nvSpPr>
        <p:spPr>
          <a:xfrm>
            <a:off x="3954090" y="309120"/>
            <a:ext cx="4283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Major Venues</a:t>
            </a:r>
          </a:p>
        </p:txBody>
      </p:sp>
      <p:sp>
        <p:nvSpPr>
          <p:cNvPr id="10" name="stroke"/>
          <p:cNvSpPr/>
          <p:nvPr/>
        </p:nvSpPr>
        <p:spPr>
          <a:xfrm>
            <a:off x="3954090" y="245109"/>
            <a:ext cx="4283821" cy="8359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74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9830-EB9F-8159-5737-E96F8B64ACBF}"/>
            </a:ext>
          </a:extLst>
        </p:cNvPr>
        <p:cNvGrpSpPr/>
        <p:nvPr/>
      </p:nvGrpSpPr>
      <p:grpSpPr>
        <a:xfrm>
          <a:off x="0" y="0"/>
          <a:ext cx="0" cy="0"/>
          <a:chOff x="0" y="0"/>
          <a:chExt cx="0" cy="0"/>
        </a:xfrm>
      </p:grpSpPr>
      <p:grpSp>
        <p:nvGrpSpPr>
          <p:cNvPr id="21" name="Allegiant Stadium">
            <a:extLst>
              <a:ext uri="{FF2B5EF4-FFF2-40B4-BE49-F238E27FC236}">
                <a16:creationId xmlns:a16="http://schemas.microsoft.com/office/drawing/2014/main" id="{2613FDF1-FC51-D766-9BB8-F3CCDB43B81E}"/>
              </a:ext>
            </a:extLst>
          </p:cNvPr>
          <p:cNvGrpSpPr/>
          <p:nvPr/>
        </p:nvGrpSpPr>
        <p:grpSpPr>
          <a:xfrm>
            <a:off x="-4" y="1030543"/>
            <a:ext cx="12192002" cy="5827457"/>
            <a:chOff x="-4" y="1241152"/>
            <a:chExt cx="12192002" cy="5827457"/>
          </a:xfrm>
        </p:grpSpPr>
        <p:pic>
          <p:nvPicPr>
            <p:cNvPr id="20" name="IMAGE: game day express">
              <a:extLst>
                <a:ext uri="{FF2B5EF4-FFF2-40B4-BE49-F238E27FC236}">
                  <a16:creationId xmlns:a16="http://schemas.microsoft.com/office/drawing/2014/main" id="{375D5208-DE4B-95BD-092F-9E9178EA6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 b="25863"/>
            <a:stretch/>
          </p:blipFill>
          <p:spPr>
            <a:xfrm>
              <a:off x="-1" y="1241152"/>
              <a:ext cx="12191999" cy="5827457"/>
            </a:xfrm>
            <a:prstGeom prst="rect">
              <a:avLst/>
            </a:prstGeom>
          </p:spPr>
        </p:pic>
        <p:sp>
          <p:nvSpPr>
            <p:cNvPr id="11" name="shape">
              <a:extLst>
                <a:ext uri="{FF2B5EF4-FFF2-40B4-BE49-F238E27FC236}">
                  <a16:creationId xmlns:a16="http://schemas.microsoft.com/office/drawing/2014/main" id="{0BACAC0D-E0A6-A237-6515-7CA7ABE3DD7F}"/>
                </a:ext>
              </a:extLst>
            </p:cNvPr>
            <p:cNvSpPr/>
            <p:nvPr/>
          </p:nvSpPr>
          <p:spPr>
            <a:xfrm>
              <a:off x="-4" y="1917919"/>
              <a:ext cx="2590803"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ITLE: Allegiant Stadium">
              <a:extLst>
                <a:ext uri="{FF2B5EF4-FFF2-40B4-BE49-F238E27FC236}">
                  <a16:creationId xmlns:a16="http://schemas.microsoft.com/office/drawing/2014/main" id="{75EFBF41-10BD-43BA-1F3B-FE4DF12DF960}"/>
                </a:ext>
              </a:extLst>
            </p:cNvPr>
            <p:cNvSpPr txBox="1"/>
            <p:nvPr/>
          </p:nvSpPr>
          <p:spPr>
            <a:xfrm>
              <a:off x="69018" y="1938939"/>
              <a:ext cx="2428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pitchFamily="34" charset="0"/>
                </a:rPr>
                <a:t>Raiders NFL Football</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3" name="T-Mobile Arena">
            <a:extLst>
              <a:ext uri="{FF2B5EF4-FFF2-40B4-BE49-F238E27FC236}">
                <a16:creationId xmlns:a16="http://schemas.microsoft.com/office/drawing/2014/main" id="{3CC11899-E78A-FD4A-8459-D1764CFD0942}"/>
              </a:ext>
            </a:extLst>
          </p:cNvPr>
          <p:cNvGrpSpPr/>
          <p:nvPr/>
        </p:nvGrpSpPr>
        <p:grpSpPr>
          <a:xfrm>
            <a:off x="0" y="333761"/>
            <a:ext cx="12192006" cy="6524239"/>
            <a:chOff x="-6" y="333761"/>
            <a:chExt cx="12192006" cy="6524239"/>
          </a:xfrm>
        </p:grpSpPr>
        <p:pic>
          <p:nvPicPr>
            <p:cNvPr id="8" name="IMAGE: T-Mobile">
              <a:extLst>
                <a:ext uri="{FF2B5EF4-FFF2-40B4-BE49-F238E27FC236}">
                  <a16:creationId xmlns:a16="http://schemas.microsoft.com/office/drawing/2014/main" id="{1C41B570-D9B5-B944-F21D-48B2603E376E}"/>
                </a:ext>
              </a:extLst>
            </p:cNvPr>
            <p:cNvPicPr>
              <a:picLocks noChangeAspect="1"/>
            </p:cNvPicPr>
            <p:nvPr/>
          </p:nvPicPr>
          <p:blipFill rotWithShape="1">
            <a:blip r:embed="rId4">
              <a:extLst>
                <a:ext uri="{28A0092B-C50C-407E-A947-70E740481C1C}">
                  <a14:useLocalDpi xmlns:a14="http://schemas.microsoft.com/office/drawing/2010/main" val="0"/>
                </a:ext>
              </a:extLst>
            </a:blip>
            <a:srcRect t="2327" b="2327"/>
            <a:stretch/>
          </p:blipFill>
          <p:spPr>
            <a:xfrm>
              <a:off x="-6" y="333761"/>
              <a:ext cx="12192006" cy="6524239"/>
            </a:xfrm>
            <a:prstGeom prst="rect">
              <a:avLst/>
            </a:prstGeom>
          </p:spPr>
        </p:pic>
        <p:sp>
          <p:nvSpPr>
            <p:cNvPr id="3" name="shape">
              <a:extLst>
                <a:ext uri="{FF2B5EF4-FFF2-40B4-BE49-F238E27FC236}">
                  <a16:creationId xmlns:a16="http://schemas.microsoft.com/office/drawing/2014/main" id="{4FD4731B-85EB-D459-C948-780F7ACFB4DE}"/>
                </a:ext>
              </a:extLst>
            </p:cNvPr>
            <p:cNvSpPr/>
            <p:nvPr/>
          </p:nvSpPr>
          <p:spPr>
            <a:xfrm>
              <a:off x="-6" y="1708094"/>
              <a:ext cx="3374578"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ITLE: T-Mobile Arena">
              <a:extLst>
                <a:ext uri="{FF2B5EF4-FFF2-40B4-BE49-F238E27FC236}">
                  <a16:creationId xmlns:a16="http://schemas.microsoft.com/office/drawing/2014/main" id="{AB17C073-6E0B-380B-475B-7481332568FD}"/>
                </a:ext>
              </a:extLst>
            </p:cNvPr>
            <p:cNvSpPr txBox="1"/>
            <p:nvPr/>
          </p:nvSpPr>
          <p:spPr>
            <a:xfrm>
              <a:off x="0" y="1728330"/>
              <a:ext cx="324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NFR – National Finals Rodeo</a:t>
              </a:r>
            </a:p>
          </p:txBody>
        </p:sp>
      </p:grpSp>
      <p:grpSp>
        <p:nvGrpSpPr>
          <p:cNvPr id="30" name="Formula 1">
            <a:extLst>
              <a:ext uri="{FF2B5EF4-FFF2-40B4-BE49-F238E27FC236}">
                <a16:creationId xmlns:a16="http://schemas.microsoft.com/office/drawing/2014/main" id="{016A080C-5B31-0BA3-B4A3-0770B51C5888}"/>
              </a:ext>
            </a:extLst>
          </p:cNvPr>
          <p:cNvGrpSpPr/>
          <p:nvPr/>
        </p:nvGrpSpPr>
        <p:grpSpPr>
          <a:xfrm>
            <a:off x="0" y="1346199"/>
            <a:ext cx="12192008" cy="5511801"/>
            <a:chOff x="-1225133" y="1611381"/>
            <a:chExt cx="12192008" cy="5511801"/>
          </a:xfrm>
        </p:grpSpPr>
        <p:pic>
          <p:nvPicPr>
            <p:cNvPr id="27" name="IMAGE: F1">
              <a:extLst>
                <a:ext uri="{FF2B5EF4-FFF2-40B4-BE49-F238E27FC236}">
                  <a16:creationId xmlns:a16="http://schemas.microsoft.com/office/drawing/2014/main" id="{97541456-1246-9624-04B6-D455AECEA314}"/>
                </a:ext>
              </a:extLst>
            </p:cNvPr>
            <p:cNvPicPr>
              <a:picLocks noChangeAspect="1"/>
            </p:cNvPicPr>
            <p:nvPr/>
          </p:nvPicPr>
          <p:blipFill rotWithShape="1">
            <a:blip r:embed="rId5">
              <a:extLst>
                <a:ext uri="{28A0092B-C50C-407E-A947-70E740481C1C}">
                  <a14:useLocalDpi xmlns:a14="http://schemas.microsoft.com/office/drawing/2010/main" val="0"/>
                </a:ext>
              </a:extLst>
            </a:blip>
            <a:srcRect t="11931" b="11931"/>
            <a:stretch/>
          </p:blipFill>
          <p:spPr>
            <a:xfrm>
              <a:off x="-1225133" y="1611381"/>
              <a:ext cx="12192008" cy="5511801"/>
            </a:xfrm>
            <a:prstGeom prst="rect">
              <a:avLst/>
            </a:prstGeom>
          </p:spPr>
        </p:pic>
        <p:sp>
          <p:nvSpPr>
            <p:cNvPr id="28" name="shape">
              <a:extLst>
                <a:ext uri="{FF2B5EF4-FFF2-40B4-BE49-F238E27FC236}">
                  <a16:creationId xmlns:a16="http://schemas.microsoft.com/office/drawing/2014/main" id="{BE1B37BF-0B04-96B5-AB48-393AFC335F5D}"/>
                </a:ext>
              </a:extLst>
            </p:cNvPr>
            <p:cNvSpPr/>
            <p:nvPr/>
          </p:nvSpPr>
          <p:spPr>
            <a:xfrm>
              <a:off x="-1225133" y="1982451"/>
              <a:ext cx="3646714"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 Formula 1">
              <a:extLst>
                <a:ext uri="{FF2B5EF4-FFF2-40B4-BE49-F238E27FC236}">
                  <a16:creationId xmlns:a16="http://schemas.microsoft.com/office/drawing/2014/main" id="{4EF469E9-2370-8C31-B1E0-CAD70EEF58BE}"/>
                </a:ext>
              </a:extLst>
            </p:cNvPr>
            <p:cNvSpPr txBox="1"/>
            <p:nvPr/>
          </p:nvSpPr>
          <p:spPr>
            <a:xfrm>
              <a:off x="-1225133" y="2003471"/>
              <a:ext cx="3555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Vegas Golden Knights Hockey</a:t>
              </a:r>
            </a:p>
          </p:txBody>
        </p:sp>
      </p:grpSp>
      <p:grpSp>
        <p:nvGrpSpPr>
          <p:cNvPr id="22" name="Las Vegas Motor Speedway">
            <a:extLst>
              <a:ext uri="{FF2B5EF4-FFF2-40B4-BE49-F238E27FC236}">
                <a16:creationId xmlns:a16="http://schemas.microsoft.com/office/drawing/2014/main" id="{D96C57EB-4FB6-088C-C8D3-DAA02F72AAD7}"/>
              </a:ext>
            </a:extLst>
          </p:cNvPr>
          <p:cNvGrpSpPr/>
          <p:nvPr/>
        </p:nvGrpSpPr>
        <p:grpSpPr>
          <a:xfrm>
            <a:off x="0" y="27169"/>
            <a:ext cx="12192000" cy="6830831"/>
            <a:chOff x="0" y="1823"/>
            <a:chExt cx="12192000" cy="6830831"/>
          </a:xfrm>
        </p:grpSpPr>
        <p:pic>
          <p:nvPicPr>
            <p:cNvPr id="5" name="IMAGE: Nascar">
              <a:extLst>
                <a:ext uri="{FF2B5EF4-FFF2-40B4-BE49-F238E27FC236}">
                  <a16:creationId xmlns:a16="http://schemas.microsoft.com/office/drawing/2014/main" id="{5B9DA18B-99D1-1F23-06E7-6475874A2797}"/>
                </a:ext>
              </a:extLst>
            </p:cNvPr>
            <p:cNvPicPr>
              <a:picLocks noChangeAspect="1"/>
            </p:cNvPicPr>
            <p:nvPr/>
          </p:nvPicPr>
          <p:blipFill rotWithShape="1">
            <a:blip r:embed="rId6">
              <a:extLst>
                <a:ext uri="{28A0092B-C50C-407E-A947-70E740481C1C}">
                  <a14:useLocalDpi xmlns:a14="http://schemas.microsoft.com/office/drawing/2010/main" val="0"/>
                </a:ext>
              </a:extLst>
            </a:blip>
            <a:srcRect l="7331" r="7331"/>
            <a:stretch/>
          </p:blipFill>
          <p:spPr>
            <a:xfrm>
              <a:off x="0" y="1823"/>
              <a:ext cx="12192000" cy="6830831"/>
            </a:xfrm>
            <a:prstGeom prst="rect">
              <a:avLst/>
            </a:prstGeom>
          </p:spPr>
        </p:pic>
        <p:sp>
          <p:nvSpPr>
            <p:cNvPr id="17" name="shape">
              <a:extLst>
                <a:ext uri="{FF2B5EF4-FFF2-40B4-BE49-F238E27FC236}">
                  <a16:creationId xmlns:a16="http://schemas.microsoft.com/office/drawing/2014/main" id="{1CB8CB1A-2BDE-3AF6-35AA-F19A8023A5FF}"/>
                </a:ext>
              </a:extLst>
            </p:cNvPr>
            <p:cNvSpPr/>
            <p:nvPr/>
          </p:nvSpPr>
          <p:spPr>
            <a:xfrm>
              <a:off x="0" y="1688927"/>
              <a:ext cx="2312227"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Las Vegas Motor Speedway">
              <a:extLst>
                <a:ext uri="{FF2B5EF4-FFF2-40B4-BE49-F238E27FC236}">
                  <a16:creationId xmlns:a16="http://schemas.microsoft.com/office/drawing/2014/main" id="{F8A46C65-4B59-E059-2A42-A23874B713A3}"/>
                </a:ext>
              </a:extLst>
            </p:cNvPr>
            <p:cNvSpPr txBox="1"/>
            <p:nvPr/>
          </p:nvSpPr>
          <p:spPr>
            <a:xfrm>
              <a:off x="0" y="1709947"/>
              <a:ext cx="21836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F1 – Formula One</a:t>
              </a:r>
            </a:p>
          </p:txBody>
        </p:sp>
      </p:grpSp>
      <p:grpSp>
        <p:nvGrpSpPr>
          <p:cNvPr id="19" name="Las Vegas Convention Center">
            <a:extLst>
              <a:ext uri="{FF2B5EF4-FFF2-40B4-BE49-F238E27FC236}">
                <a16:creationId xmlns:a16="http://schemas.microsoft.com/office/drawing/2014/main" id="{2A7A9DAF-CC3A-EC28-6F0F-8737BCDA0DD3}"/>
              </a:ext>
            </a:extLst>
          </p:cNvPr>
          <p:cNvGrpSpPr/>
          <p:nvPr/>
        </p:nvGrpSpPr>
        <p:grpSpPr>
          <a:xfrm>
            <a:off x="0" y="14290"/>
            <a:ext cx="12191999" cy="6843710"/>
            <a:chOff x="-3441037" y="14290"/>
            <a:chExt cx="12191999" cy="6843710"/>
          </a:xfrm>
        </p:grpSpPr>
        <p:pic>
          <p:nvPicPr>
            <p:cNvPr id="2" name="IMAGE: LVCC">
              <a:extLst>
                <a:ext uri="{FF2B5EF4-FFF2-40B4-BE49-F238E27FC236}">
                  <a16:creationId xmlns:a16="http://schemas.microsoft.com/office/drawing/2014/main" id="{EE5604B1-EB3E-F152-4664-569B5319BEAE}"/>
                </a:ext>
              </a:extLst>
            </p:cNvPr>
            <p:cNvPicPr>
              <a:picLocks noChangeAspect="1"/>
            </p:cNvPicPr>
            <p:nvPr/>
          </p:nvPicPr>
          <p:blipFill rotWithShape="1">
            <a:blip r:embed="rId7">
              <a:extLst>
                <a:ext uri="{28A0092B-C50C-407E-A947-70E740481C1C}">
                  <a14:useLocalDpi xmlns:a14="http://schemas.microsoft.com/office/drawing/2010/main" val="0"/>
                </a:ext>
              </a:extLst>
            </a:blip>
            <a:srcRect l="2345" r="2345"/>
            <a:stretch/>
          </p:blipFill>
          <p:spPr>
            <a:xfrm>
              <a:off x="-3441037" y="14290"/>
              <a:ext cx="12191999" cy="6843710"/>
            </a:xfrm>
            <a:prstGeom prst="rect">
              <a:avLst/>
            </a:prstGeom>
          </p:spPr>
        </p:pic>
        <p:sp>
          <p:nvSpPr>
            <p:cNvPr id="15" name="shape">
              <a:extLst>
                <a:ext uri="{FF2B5EF4-FFF2-40B4-BE49-F238E27FC236}">
                  <a16:creationId xmlns:a16="http://schemas.microsoft.com/office/drawing/2014/main" id="{C01BFE19-2CAE-7765-E085-9D9A7A638789}"/>
                </a:ext>
              </a:extLst>
            </p:cNvPr>
            <p:cNvSpPr/>
            <p:nvPr/>
          </p:nvSpPr>
          <p:spPr>
            <a:xfrm>
              <a:off x="-3441037" y="1724752"/>
              <a:ext cx="1480457" cy="449301"/>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ITLE: Las Vegas Convention Center">
              <a:extLst>
                <a:ext uri="{FF2B5EF4-FFF2-40B4-BE49-F238E27FC236}">
                  <a16:creationId xmlns:a16="http://schemas.microsoft.com/office/drawing/2014/main" id="{2EE9AA64-71BF-68C1-0276-91D50C33121C}"/>
                </a:ext>
              </a:extLst>
            </p:cNvPr>
            <p:cNvSpPr txBox="1"/>
            <p:nvPr/>
          </p:nvSpPr>
          <p:spPr>
            <a:xfrm>
              <a:off x="-3441037" y="1745772"/>
              <a:ext cx="1480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Super Bowl</a:t>
              </a:r>
            </a:p>
          </p:txBody>
        </p:sp>
      </p:grpSp>
      <p:sp>
        <p:nvSpPr>
          <p:cNvPr id="6" name="shape">
            <a:extLst>
              <a:ext uri="{FF2B5EF4-FFF2-40B4-BE49-F238E27FC236}">
                <a16:creationId xmlns:a16="http://schemas.microsoft.com/office/drawing/2014/main" id="{30A1E545-2E2B-50B2-B0E1-7C79C0E757BA}"/>
              </a:ext>
            </a:extLst>
          </p:cNvPr>
          <p:cNvSpPr/>
          <p:nvPr/>
        </p:nvSpPr>
        <p:spPr>
          <a:xfrm>
            <a:off x="0" y="0"/>
            <a:ext cx="12192000" cy="1346199"/>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ITLE: Special Event Coordination">
            <a:extLst>
              <a:ext uri="{FF2B5EF4-FFF2-40B4-BE49-F238E27FC236}">
                <a16:creationId xmlns:a16="http://schemas.microsoft.com/office/drawing/2014/main" id="{87BD30BC-727A-5309-4D30-B71906E231D6}"/>
              </a:ext>
            </a:extLst>
          </p:cNvPr>
          <p:cNvSpPr txBox="1"/>
          <p:nvPr/>
        </p:nvSpPr>
        <p:spPr>
          <a:xfrm>
            <a:off x="3954090" y="309120"/>
            <a:ext cx="4283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Special Events</a:t>
            </a:r>
          </a:p>
        </p:txBody>
      </p:sp>
      <p:sp>
        <p:nvSpPr>
          <p:cNvPr id="10" name="stroke">
            <a:extLst>
              <a:ext uri="{FF2B5EF4-FFF2-40B4-BE49-F238E27FC236}">
                <a16:creationId xmlns:a16="http://schemas.microsoft.com/office/drawing/2014/main" id="{E8FAC5C5-0738-2B4C-A2FC-D7CAF2180E11}"/>
              </a:ext>
            </a:extLst>
          </p:cNvPr>
          <p:cNvSpPr/>
          <p:nvPr/>
        </p:nvSpPr>
        <p:spPr>
          <a:xfrm>
            <a:off x="3954090" y="245109"/>
            <a:ext cx="4283821" cy="8359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94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0727-6015-5B09-0BAA-D73B5904E54A}"/>
            </a:ext>
          </a:extLst>
        </p:cNvPr>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5" name="TITLE: Transit">
            <a:extLst>
              <a:ext uri="{FF2B5EF4-FFF2-40B4-BE49-F238E27FC236}">
                <a16:creationId xmlns:a16="http://schemas.microsoft.com/office/drawing/2014/main" id="{76003379-A173-075C-278F-E7706777C59D}"/>
              </a:ext>
            </a:extLst>
          </p:cNvPr>
          <p:cNvSpPr/>
          <p:nvPr/>
        </p:nvSpPr>
        <p:spPr>
          <a:xfrm>
            <a:off x="0" y="0"/>
            <a:ext cx="2249905" cy="17325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b="1" dirty="0" smtClean="0">
                <a:solidFill>
                  <a:prstClr val="white"/>
                </a:solidFill>
                <a:latin typeface="Century Gothic" panose="020B0502020202020204" pitchFamily="34" charset="0"/>
              </a:rPr>
              <a:t>Race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Track</a:t>
            </a:r>
            <a:endPar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1009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2C73607-B09F-5690-4749-C8C70F3037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5" r="11842"/>
          <a:stretch/>
        </p:blipFill>
        <p:spPr bwMode="auto">
          <a:xfrm>
            <a:off x="5077327" y="1543113"/>
            <a:ext cx="7114674" cy="5314887"/>
          </a:xfrm>
          <a:prstGeom prst="rect">
            <a:avLst/>
          </a:prstGeom>
          <a:noFill/>
          <a:extLst>
            <a:ext uri="{909E8E84-426E-40DD-AFC4-6F175D3DCCD1}">
              <a14:hiddenFill xmlns:a14="http://schemas.microsoft.com/office/drawing/2010/main">
                <a:solidFill>
                  <a:srgbClr val="FFFFFF"/>
                </a:solidFill>
              </a14:hiddenFill>
            </a:ext>
          </a:extLst>
        </p:spPr>
      </p:pic>
      <p:sp>
        <p:nvSpPr>
          <p:cNvPr id="15" name="box"/>
          <p:cNvSpPr/>
          <p:nvPr/>
        </p:nvSpPr>
        <p:spPr>
          <a:xfrm>
            <a:off x="0" y="0"/>
            <a:ext cx="12192000" cy="16915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box"/>
          <p:cNvSpPr/>
          <p:nvPr/>
        </p:nvSpPr>
        <p:spPr>
          <a:xfrm>
            <a:off x="192505" y="2075103"/>
            <a:ext cx="4884822" cy="4348321"/>
          </a:xfrm>
          <a:prstGeom prst="rect">
            <a:avLst/>
          </a:prstGeom>
          <a:solidFill>
            <a:srgbClr val="033E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troke"/>
          <p:cNvSpPr/>
          <p:nvPr/>
        </p:nvSpPr>
        <p:spPr>
          <a:xfrm>
            <a:off x="3474721" y="434576"/>
            <a:ext cx="5297620"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Value of Transit"/>
          <p:cNvSpPr txBox="1"/>
          <p:nvPr/>
        </p:nvSpPr>
        <p:spPr>
          <a:xfrm>
            <a:off x="3655872" y="538357"/>
            <a:ext cx="4880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Event Preparation</a:t>
            </a:r>
            <a:endPar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3">
            <a:extLst>
              <a:ext uri="{FF2B5EF4-FFF2-40B4-BE49-F238E27FC236}">
                <a16:creationId xmlns:a16="http://schemas.microsoft.com/office/drawing/2014/main" id="{B9E066ED-E812-72EA-2E3F-5A9F8344CB2A}"/>
              </a:ext>
            </a:extLst>
          </p:cNvPr>
          <p:cNvSpPr txBox="1">
            <a:spLocks/>
          </p:cNvSpPr>
          <p:nvPr/>
        </p:nvSpPr>
        <p:spPr>
          <a:xfrm>
            <a:off x="192505" y="2302578"/>
            <a:ext cx="4884822" cy="3893371"/>
          </a:xfrm>
          <a:prstGeom prst="rect">
            <a:avLst/>
          </a:prstGeom>
        </p:spPr>
        <p:txBody>
          <a:bodyPr lIns="121701" tIns="60851" rIns="121701" bIns="60851"/>
          <a:lstStyle>
            <a:lvl1pPr algn="l" defTabSz="457200" rtl="0" eaLnBrk="1" latinLnBrk="0" hangingPunct="1">
              <a:lnSpc>
                <a:spcPct val="80000"/>
              </a:lnSpc>
              <a:spcBef>
                <a:spcPct val="0"/>
              </a:spcBef>
              <a:buNone/>
              <a:defRPr sz="5500" b="1" i="0" kern="1200" cap="all" baseline="0">
                <a:solidFill>
                  <a:schemeClr val="bg1"/>
                </a:solidFill>
                <a:latin typeface="Arial"/>
                <a:ea typeface="+mj-ea"/>
                <a:cs typeface="+mj-cs"/>
              </a:defRPr>
            </a:lvl1pPr>
          </a:lstStyle>
          <a:p>
            <a:pPr marL="571500" indent="-571500" defTabSz="609570">
              <a:lnSpc>
                <a:spcPct val="90000"/>
              </a:lnSpc>
              <a:spcBef>
                <a:spcPts val="0"/>
              </a:spcBef>
              <a:spcAft>
                <a:spcPts val="1200"/>
              </a:spcAft>
              <a:buFont typeface="Arial" panose="020B0604020202020204" pitchFamily="34" charset="0"/>
              <a:buChar char="•"/>
              <a:defRPr/>
            </a:pPr>
            <a:r>
              <a:rPr lang="en-US" sz="4000" b="0" cap="none" dirty="0" smtClean="0">
                <a:latin typeface="Century Gothic" panose="020B0502020202020204" pitchFamily="34" charset="0"/>
                <a:cs typeface="Century Gothic"/>
              </a:rPr>
              <a:t>Run </a:t>
            </a:r>
            <a:r>
              <a:rPr lang="en-US" sz="4000" b="0" cap="none" dirty="0">
                <a:latin typeface="Century Gothic" panose="020B0502020202020204" pitchFamily="34" charset="0"/>
                <a:cs typeface="Century Gothic"/>
              </a:rPr>
              <a:t>of the Show</a:t>
            </a:r>
          </a:p>
          <a:p>
            <a:pPr marL="571500" lvl="0" indent="-571500" defTabSz="609570">
              <a:lnSpc>
                <a:spcPct val="90000"/>
              </a:lnSpc>
              <a:spcBef>
                <a:spcPts val="0"/>
              </a:spcBef>
              <a:spcAft>
                <a:spcPts val="1200"/>
              </a:spcAft>
              <a:buFont typeface="Arial" panose="020B0604020202020204" pitchFamily="34" charset="0"/>
              <a:buChar char="•"/>
              <a:defRPr/>
            </a:pPr>
            <a:r>
              <a:rPr lang="en-US" sz="4000" b="0" cap="none" dirty="0">
                <a:latin typeface="Century Gothic" panose="020B0502020202020204" pitchFamily="34" charset="0"/>
                <a:cs typeface="Century Gothic"/>
              </a:rPr>
              <a:t>Road Closures</a:t>
            </a:r>
          </a:p>
          <a:p>
            <a:pPr marL="571500" lvl="0" indent="-571500" defTabSz="609570">
              <a:lnSpc>
                <a:spcPct val="90000"/>
              </a:lnSpc>
              <a:spcBef>
                <a:spcPts val="0"/>
              </a:spcBef>
              <a:spcAft>
                <a:spcPts val="1200"/>
              </a:spcAft>
              <a:buFont typeface="Arial" panose="020B0604020202020204" pitchFamily="34" charset="0"/>
              <a:buChar char="•"/>
              <a:defRPr/>
            </a:pPr>
            <a:r>
              <a:rPr lang="en-US" sz="4000" b="0" cap="none" dirty="0" smtClean="0">
                <a:latin typeface="Century Gothic" panose="020B0502020202020204" pitchFamily="34" charset="0"/>
                <a:cs typeface="Century Gothic"/>
              </a:rPr>
              <a:t>Concurrent </a:t>
            </a:r>
            <a:r>
              <a:rPr lang="en-US" sz="4000" b="0" cap="none" dirty="0">
                <a:latin typeface="Century Gothic" panose="020B0502020202020204" pitchFamily="34" charset="0"/>
                <a:cs typeface="Century Gothic"/>
              </a:rPr>
              <a:t>Events</a:t>
            </a:r>
          </a:p>
          <a:p>
            <a:pPr marL="571500" lvl="0" indent="-571500" defTabSz="609570">
              <a:lnSpc>
                <a:spcPct val="90000"/>
              </a:lnSpc>
              <a:spcBef>
                <a:spcPts val="0"/>
              </a:spcBef>
              <a:spcAft>
                <a:spcPts val="1200"/>
              </a:spcAft>
              <a:buFont typeface="Arial" panose="020B0604020202020204" pitchFamily="34" charset="0"/>
              <a:buChar char="•"/>
              <a:defRPr/>
            </a:pPr>
            <a:r>
              <a:rPr lang="en-US" sz="4000" b="0" cap="none" dirty="0" smtClean="0">
                <a:latin typeface="Century Gothic" panose="020B0502020202020204" pitchFamily="34" charset="0"/>
                <a:cs typeface="Century Gothic"/>
              </a:rPr>
              <a:t>Signal Plans</a:t>
            </a:r>
            <a:endParaRPr lang="en-US" sz="4000" b="0" cap="none" dirty="0">
              <a:latin typeface="Century Gothic" panose="020B0502020202020204" pitchFamily="34" charset="0"/>
              <a:cs typeface="Century Gothic"/>
            </a:endParaRPr>
          </a:p>
        </p:txBody>
      </p:sp>
    </p:spTree>
    <p:extLst>
      <p:ext uri="{BB962C8B-B14F-4D97-AF65-F5344CB8AC3E}">
        <p14:creationId xmlns:p14="http://schemas.microsoft.com/office/powerpoint/2010/main" val="3084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F2028-8F46-F9C0-9191-A66345A08A61}"/>
            </a:ext>
          </a:extLst>
        </p:cNvPr>
        <p:cNvGrpSpPr/>
        <p:nvPr/>
      </p:nvGrpSpPr>
      <p:grpSpPr>
        <a:xfrm>
          <a:off x="0" y="0"/>
          <a:ext cx="0" cy="0"/>
          <a:chOff x="0" y="0"/>
          <a:chExt cx="0" cy="0"/>
        </a:xfrm>
      </p:grpSpPr>
      <p:pic>
        <p:nvPicPr>
          <p:cNvPr id="2" name="Picture 1"/>
          <p:cNvPicPr>
            <a:picLocks noChangeAspect="1"/>
          </p:cNvPicPr>
          <p:nvPr/>
        </p:nvPicPr>
        <p:blipFill rotWithShape="1">
          <a:blip r:embed="rId3"/>
          <a:srcRect t="17798"/>
          <a:stretch/>
        </p:blipFill>
        <p:spPr>
          <a:xfrm>
            <a:off x="14036" y="0"/>
            <a:ext cx="12177963" cy="6858000"/>
          </a:xfrm>
          <a:prstGeom prst="rect">
            <a:avLst/>
          </a:prstGeom>
        </p:spPr>
      </p:pic>
      <p:sp>
        <p:nvSpPr>
          <p:cNvPr id="21" name="stroke">
            <a:extLst>
              <a:ext uri="{FF2B5EF4-FFF2-40B4-BE49-F238E27FC236}">
                <a16:creationId xmlns:a16="http://schemas.microsoft.com/office/drawing/2014/main" id="{60EAE828-B285-96FC-4755-28BD55E9F5F0}"/>
              </a:ext>
            </a:extLst>
          </p:cNvPr>
          <p:cNvSpPr/>
          <p:nvPr/>
        </p:nvSpPr>
        <p:spPr>
          <a:xfrm>
            <a:off x="14036" y="-20074"/>
            <a:ext cx="3739817" cy="935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Transit Challenges and Opportunities">
            <a:extLst>
              <a:ext uri="{FF2B5EF4-FFF2-40B4-BE49-F238E27FC236}">
                <a16:creationId xmlns:a16="http://schemas.microsoft.com/office/drawing/2014/main" id="{8BD89F52-CD6E-2F76-C179-AF3BB1154CC3}"/>
              </a:ext>
            </a:extLst>
          </p:cNvPr>
          <p:cNvSpPr txBox="1"/>
          <p:nvPr/>
        </p:nvSpPr>
        <p:spPr>
          <a:xfrm>
            <a:off x="14036" y="53265"/>
            <a:ext cx="3739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Technology</a:t>
            </a:r>
            <a:endPar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screenshot of a website&#10;&#10;Description automatically generated">
            <a:extLst>
              <a:ext uri="{FF2B5EF4-FFF2-40B4-BE49-F238E27FC236}">
                <a16:creationId xmlns:a16="http://schemas.microsoft.com/office/drawing/2014/main" id="{7A8A7881-C34E-FB70-8562-585B961B4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353" b="58592"/>
          <a:stretch/>
        </p:blipFill>
        <p:spPr>
          <a:xfrm>
            <a:off x="7422106" y="135417"/>
            <a:ext cx="4516946" cy="1953946"/>
          </a:xfrm>
          <a:prstGeom prst="rect">
            <a:avLst/>
          </a:prstGeom>
          <a:ln>
            <a:solidFill>
              <a:schemeClr val="tx1"/>
            </a:solidFill>
          </a:ln>
        </p:spPr>
      </p:pic>
      <p:pic>
        <p:nvPicPr>
          <p:cNvPr id="8" name="Picture 7" descr="A map of a city&#10;&#10;Description automatically generated">
            <a:extLst>
              <a:ext uri="{FF2B5EF4-FFF2-40B4-BE49-F238E27FC236}">
                <a16:creationId xmlns:a16="http://schemas.microsoft.com/office/drawing/2014/main" id="{A55128BC-BAF4-350E-6E4A-7D1976277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8954" y="1483265"/>
            <a:ext cx="2530032" cy="3654491"/>
          </a:xfrm>
          <a:prstGeom prst="rect">
            <a:avLst/>
          </a:prstGeom>
          <a:ln>
            <a:solidFill>
              <a:schemeClr val="accent1"/>
            </a:solidFill>
          </a:ln>
        </p:spPr>
      </p:pic>
      <p:pic>
        <p:nvPicPr>
          <p:cNvPr id="10" name="Picture 9" descr="A red and white poster with text&#10;&#10;Description automatically generated">
            <a:extLst>
              <a:ext uri="{FF2B5EF4-FFF2-40B4-BE49-F238E27FC236}">
                <a16:creationId xmlns:a16="http://schemas.microsoft.com/office/drawing/2014/main" id="{6ADBEF6A-78D7-F471-3E47-7C56E29602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0944" y="3337610"/>
            <a:ext cx="2482883" cy="3310511"/>
          </a:xfrm>
          <a:prstGeom prst="rect">
            <a:avLst/>
          </a:prstGeom>
          <a:effectLst>
            <a:outerShdw blurRad="457200" sx="104000" sy="104000" algn="ctr" rotWithShape="0">
              <a:prstClr val="black">
                <a:alpha val="21000"/>
              </a:prstClr>
            </a:outerShdw>
          </a:effectLst>
        </p:spPr>
      </p:pic>
      <p:pic>
        <p:nvPicPr>
          <p:cNvPr id="11" name="LOGO: waze">
            <a:extLst>
              <a:ext uri="{FF2B5EF4-FFF2-40B4-BE49-F238E27FC236}">
                <a16:creationId xmlns:a16="http://schemas.microsoft.com/office/drawing/2014/main" id="{545DB23E-81D6-AB0A-5030-345EE9698C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178" y="992969"/>
            <a:ext cx="1690241" cy="888740"/>
          </a:xfrm>
          <a:prstGeom prst="rect">
            <a:avLst/>
          </a:prstGeom>
        </p:spPr>
      </p:pic>
      <p:pic>
        <p:nvPicPr>
          <p:cNvPr id="12" name="Picture 11">
            <a:extLst>
              <a:ext uri="{FF2B5EF4-FFF2-40B4-BE49-F238E27FC236}">
                <a16:creationId xmlns:a16="http://schemas.microsoft.com/office/drawing/2014/main" id="{4E41A96D-E29E-8003-017F-8E27013D0B26}"/>
              </a:ext>
            </a:extLst>
          </p:cNvPr>
          <p:cNvPicPr>
            <a:picLocks noChangeAspect="1"/>
          </p:cNvPicPr>
          <p:nvPr/>
        </p:nvPicPr>
        <p:blipFill rotWithShape="1">
          <a:blip r:embed="rId8"/>
          <a:srcRect l="-189" r="7124" b="6636"/>
          <a:stretch/>
        </p:blipFill>
        <p:spPr>
          <a:xfrm>
            <a:off x="1052077" y="1008018"/>
            <a:ext cx="758807" cy="795327"/>
          </a:xfrm>
          <a:prstGeom prst="roundRect">
            <a:avLst/>
          </a:prstGeom>
        </p:spPr>
      </p:pic>
      <p:pic>
        <p:nvPicPr>
          <p:cNvPr id="13" name="Picture 12">
            <a:extLst>
              <a:ext uri="{FF2B5EF4-FFF2-40B4-BE49-F238E27FC236}">
                <a16:creationId xmlns:a16="http://schemas.microsoft.com/office/drawing/2014/main" id="{9D25C17B-0E40-78C0-689E-508F17F1C29B}"/>
              </a:ext>
            </a:extLst>
          </p:cNvPr>
          <p:cNvPicPr>
            <a:picLocks noChangeAspect="1"/>
          </p:cNvPicPr>
          <p:nvPr/>
        </p:nvPicPr>
        <p:blipFill>
          <a:blip r:embed="rId9"/>
          <a:stretch>
            <a:fillRect/>
          </a:stretch>
        </p:blipFill>
        <p:spPr>
          <a:xfrm>
            <a:off x="153653" y="992969"/>
            <a:ext cx="758807" cy="810376"/>
          </a:xfrm>
          <a:prstGeom prst="roundRect">
            <a:avLst/>
          </a:prstGeom>
        </p:spPr>
      </p:pic>
      <p:pic>
        <p:nvPicPr>
          <p:cNvPr id="14" name="Picture 13">
            <a:extLst>
              <a:ext uri="{FF2B5EF4-FFF2-40B4-BE49-F238E27FC236}">
                <a16:creationId xmlns:a16="http://schemas.microsoft.com/office/drawing/2014/main" id="{F50FEF76-5805-C427-E7A8-78C7E64EE8C8}"/>
              </a:ext>
            </a:extLst>
          </p:cNvPr>
          <p:cNvPicPr>
            <a:picLocks noChangeAspect="1"/>
          </p:cNvPicPr>
          <p:nvPr/>
        </p:nvPicPr>
        <p:blipFill>
          <a:blip r:embed="rId10"/>
          <a:stretch>
            <a:fillRect/>
          </a:stretch>
        </p:blipFill>
        <p:spPr>
          <a:xfrm>
            <a:off x="148988" y="2019801"/>
            <a:ext cx="2807015" cy="2846887"/>
          </a:xfrm>
          <a:prstGeom prst="rect">
            <a:avLst/>
          </a:prstGeom>
        </p:spPr>
      </p:pic>
      <p:pic>
        <p:nvPicPr>
          <p:cNvPr id="7" name="Picture 6" descr="Cars on a highway with a sign above it&#10;&#10;Description automatically generated">
            <a:extLst>
              <a:ext uri="{FF2B5EF4-FFF2-40B4-BE49-F238E27FC236}">
                <a16:creationId xmlns:a16="http://schemas.microsoft.com/office/drawing/2014/main" id="{DCC9DFF7-2772-BC95-D3FF-2AE24E56D25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559" t="60705" r="39021" b="15755"/>
          <a:stretch/>
        </p:blipFill>
        <p:spPr>
          <a:xfrm>
            <a:off x="258069" y="4640928"/>
            <a:ext cx="4297085" cy="2141819"/>
          </a:xfrm>
          <a:prstGeom prst="rect">
            <a:avLst/>
          </a:prstGeom>
        </p:spPr>
      </p:pic>
    </p:spTree>
    <p:extLst>
      <p:ext uri="{BB962C8B-B14F-4D97-AF65-F5344CB8AC3E}">
        <p14:creationId xmlns:p14="http://schemas.microsoft.com/office/powerpoint/2010/main" val="425503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4673-7E39-452C-A9EF-31C66067C9DA}"/>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368115FB-AF0E-95A4-B1C8-0DC7915F3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51" r="12351"/>
          <a:stretch/>
        </p:blipFill>
        <p:spPr bwMode="auto">
          <a:xfrm>
            <a:off x="5077327" y="1543113"/>
            <a:ext cx="7114674" cy="5314887"/>
          </a:xfrm>
          <a:prstGeom prst="rect">
            <a:avLst/>
          </a:prstGeom>
          <a:noFill/>
          <a:extLst>
            <a:ext uri="{909E8E84-426E-40DD-AFC4-6F175D3DCCD1}">
              <a14:hiddenFill xmlns:a14="http://schemas.microsoft.com/office/drawing/2010/main">
                <a:solidFill>
                  <a:srgbClr val="FFFFFF"/>
                </a:solidFill>
              </a14:hiddenFill>
            </a:ext>
          </a:extLst>
        </p:spPr>
      </p:pic>
      <p:sp>
        <p:nvSpPr>
          <p:cNvPr id="15" name="box">
            <a:extLst>
              <a:ext uri="{FF2B5EF4-FFF2-40B4-BE49-F238E27FC236}">
                <a16:creationId xmlns:a16="http://schemas.microsoft.com/office/drawing/2014/main" id="{40CADB5B-9873-BF4B-A622-9579464EC71A}"/>
              </a:ext>
            </a:extLst>
          </p:cNvPr>
          <p:cNvSpPr/>
          <p:nvPr/>
        </p:nvSpPr>
        <p:spPr>
          <a:xfrm>
            <a:off x="0" y="0"/>
            <a:ext cx="12192000" cy="16915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box">
            <a:extLst>
              <a:ext uri="{FF2B5EF4-FFF2-40B4-BE49-F238E27FC236}">
                <a16:creationId xmlns:a16="http://schemas.microsoft.com/office/drawing/2014/main" id="{36C7CF01-1C27-B9D6-A3BC-4E0A37105988}"/>
              </a:ext>
            </a:extLst>
          </p:cNvPr>
          <p:cNvSpPr/>
          <p:nvPr/>
        </p:nvSpPr>
        <p:spPr>
          <a:xfrm>
            <a:off x="192505" y="2075102"/>
            <a:ext cx="4884822" cy="4348321"/>
          </a:xfrm>
          <a:prstGeom prst="rect">
            <a:avLst/>
          </a:prstGeom>
          <a:solidFill>
            <a:srgbClr val="033E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troke">
            <a:extLst>
              <a:ext uri="{FF2B5EF4-FFF2-40B4-BE49-F238E27FC236}">
                <a16:creationId xmlns:a16="http://schemas.microsoft.com/office/drawing/2014/main" id="{29B27256-D9CF-D119-E226-F65BEC1CB2E1}"/>
              </a:ext>
            </a:extLst>
          </p:cNvPr>
          <p:cNvSpPr/>
          <p:nvPr/>
        </p:nvSpPr>
        <p:spPr>
          <a:xfrm>
            <a:off x="4163786" y="434576"/>
            <a:ext cx="3864429"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Value of Transit">
            <a:extLst>
              <a:ext uri="{FF2B5EF4-FFF2-40B4-BE49-F238E27FC236}">
                <a16:creationId xmlns:a16="http://schemas.microsoft.com/office/drawing/2014/main" id="{E870EF5A-31C7-A5A4-E133-9D6E9ABB1CF5}"/>
              </a:ext>
            </a:extLst>
          </p:cNvPr>
          <p:cNvSpPr txBox="1"/>
          <p:nvPr/>
        </p:nvSpPr>
        <p:spPr>
          <a:xfrm>
            <a:off x="4163786" y="538357"/>
            <a:ext cx="38644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Event </a:t>
            </a: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Day</a:t>
            </a:r>
          </a:p>
        </p:txBody>
      </p:sp>
      <p:sp>
        <p:nvSpPr>
          <p:cNvPr id="2" name="Title 3">
            <a:extLst>
              <a:ext uri="{FF2B5EF4-FFF2-40B4-BE49-F238E27FC236}">
                <a16:creationId xmlns:a16="http://schemas.microsoft.com/office/drawing/2014/main" id="{40ED0A75-4D97-4C19-FA30-E7172EBA3A51}"/>
              </a:ext>
            </a:extLst>
          </p:cNvPr>
          <p:cNvSpPr txBox="1">
            <a:spLocks/>
          </p:cNvSpPr>
          <p:nvPr/>
        </p:nvSpPr>
        <p:spPr>
          <a:xfrm>
            <a:off x="192505" y="2302578"/>
            <a:ext cx="4884822" cy="3893371"/>
          </a:xfrm>
          <a:prstGeom prst="rect">
            <a:avLst/>
          </a:prstGeom>
        </p:spPr>
        <p:txBody>
          <a:bodyPr lIns="121701" tIns="60851" rIns="121701" bIns="60851"/>
          <a:lstStyle>
            <a:lvl1pPr algn="l" defTabSz="457200" rtl="0" eaLnBrk="1" latinLnBrk="0" hangingPunct="1">
              <a:lnSpc>
                <a:spcPct val="80000"/>
              </a:lnSpc>
              <a:spcBef>
                <a:spcPct val="0"/>
              </a:spcBef>
              <a:buNone/>
              <a:defRPr sz="5500" b="1" i="0" kern="1200" cap="all" baseline="0">
                <a:solidFill>
                  <a:schemeClr val="bg1"/>
                </a:solidFill>
                <a:latin typeface="Arial"/>
                <a:ea typeface="+mj-ea"/>
                <a:cs typeface="+mj-cs"/>
              </a:defRPr>
            </a:lvl1pPr>
          </a:lstStyle>
          <a:p>
            <a:pPr marL="571500" indent="-571500" defTabSz="609570">
              <a:lnSpc>
                <a:spcPct val="90000"/>
              </a:lnSpc>
              <a:spcBef>
                <a:spcPts val="0"/>
              </a:spcBef>
              <a:spcAft>
                <a:spcPts val="1200"/>
              </a:spcAft>
              <a:buFont typeface="Arial" panose="020B0604020202020204" pitchFamily="34" charset="0"/>
              <a:buChar char="•"/>
              <a:defRPr/>
            </a:pPr>
            <a:r>
              <a:rPr lang="en-US" sz="4000" b="0" cap="none" dirty="0" smtClean="0">
                <a:latin typeface="Century Gothic" panose="020B0502020202020204" pitchFamily="34" charset="0"/>
                <a:cs typeface="Century Gothic"/>
              </a:rPr>
              <a:t>Run </a:t>
            </a:r>
            <a:r>
              <a:rPr lang="en-US" sz="4000" b="0" cap="none" dirty="0">
                <a:latin typeface="Century Gothic" panose="020B0502020202020204" pitchFamily="34" charset="0"/>
                <a:cs typeface="Century Gothic"/>
              </a:rPr>
              <a:t>of the Show</a:t>
            </a:r>
          </a:p>
          <a:p>
            <a:pPr marL="571500" indent="-571500" defTabSz="609570">
              <a:lnSpc>
                <a:spcPct val="90000"/>
              </a:lnSpc>
              <a:spcBef>
                <a:spcPts val="0"/>
              </a:spcBef>
              <a:spcAft>
                <a:spcPts val="1200"/>
              </a:spcAft>
              <a:buFont typeface="Arial" panose="020B0604020202020204" pitchFamily="34" charset="0"/>
              <a:buChar char="•"/>
              <a:defRPr/>
            </a:pPr>
            <a:r>
              <a:rPr lang="en-US" sz="4000" b="0" cap="none" dirty="0">
                <a:latin typeface="Century Gothic" panose="020B0502020202020204" pitchFamily="34" charset="0"/>
                <a:cs typeface="Century Gothic"/>
              </a:rPr>
              <a:t>Traffic Alerts</a:t>
            </a:r>
          </a:p>
          <a:p>
            <a:pPr marL="571500" indent="-571500" defTabSz="609570">
              <a:lnSpc>
                <a:spcPct val="90000"/>
              </a:lnSpc>
              <a:spcBef>
                <a:spcPts val="0"/>
              </a:spcBef>
              <a:spcAft>
                <a:spcPts val="1200"/>
              </a:spcAft>
              <a:buFont typeface="Arial" panose="020B0604020202020204" pitchFamily="34" charset="0"/>
              <a:buChar char="•"/>
              <a:defRPr/>
            </a:pPr>
            <a:r>
              <a:rPr lang="en-US" sz="4000" b="0" cap="none" dirty="0">
                <a:latin typeface="Century Gothic" panose="020B0502020202020204" pitchFamily="34" charset="0"/>
                <a:cs typeface="Century Gothic"/>
              </a:rPr>
              <a:t>Dynamic Message Signs </a:t>
            </a:r>
          </a:p>
          <a:p>
            <a:pPr marL="571500" indent="-571500" defTabSz="609570">
              <a:lnSpc>
                <a:spcPct val="90000"/>
              </a:lnSpc>
              <a:spcBef>
                <a:spcPts val="0"/>
              </a:spcBef>
              <a:spcAft>
                <a:spcPts val="1200"/>
              </a:spcAft>
              <a:buFont typeface="Arial" panose="020B0604020202020204" pitchFamily="34" charset="0"/>
              <a:buChar char="•"/>
              <a:defRPr/>
            </a:pPr>
            <a:r>
              <a:rPr lang="en-US" sz="4000" b="0" cap="none" dirty="0" smtClean="0">
                <a:latin typeface="Century Gothic" panose="020B0502020202020204" pitchFamily="34" charset="0"/>
                <a:cs typeface="Century Gothic"/>
              </a:rPr>
              <a:t>Signal Plans</a:t>
            </a:r>
            <a:endParaRPr lang="en-US" sz="4000" b="0" cap="none" dirty="0">
              <a:latin typeface="Century Gothic" panose="020B0502020202020204" pitchFamily="34" charset="0"/>
              <a:cs typeface="Century Gothic"/>
            </a:endParaRPr>
          </a:p>
        </p:txBody>
      </p:sp>
    </p:spTree>
    <p:extLst>
      <p:ext uri="{BB962C8B-B14F-4D97-AF65-F5344CB8AC3E}">
        <p14:creationId xmlns:p14="http://schemas.microsoft.com/office/powerpoint/2010/main" val="184311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2082-718E-1E81-C5E6-D86AC9E63278}"/>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D6E1E000-77D5-C6A6-5AE4-0C9CB70D98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3" t="9450" r="11016"/>
          <a:stretch/>
        </p:blipFill>
        <p:spPr bwMode="auto">
          <a:xfrm>
            <a:off x="5065294" y="1691532"/>
            <a:ext cx="7126705" cy="5166467"/>
          </a:xfrm>
          <a:prstGeom prst="rect">
            <a:avLst/>
          </a:prstGeom>
          <a:noFill/>
          <a:extLst>
            <a:ext uri="{909E8E84-426E-40DD-AFC4-6F175D3DCCD1}">
              <a14:hiddenFill xmlns:a14="http://schemas.microsoft.com/office/drawing/2010/main">
                <a:solidFill>
                  <a:srgbClr val="FFFFFF"/>
                </a:solidFill>
              </a14:hiddenFill>
            </a:ext>
          </a:extLst>
        </p:spPr>
      </p:pic>
      <p:sp>
        <p:nvSpPr>
          <p:cNvPr id="15" name="box">
            <a:extLst>
              <a:ext uri="{FF2B5EF4-FFF2-40B4-BE49-F238E27FC236}">
                <a16:creationId xmlns:a16="http://schemas.microsoft.com/office/drawing/2014/main" id="{44011C1D-505A-220B-3943-EEFF7007902A}"/>
              </a:ext>
            </a:extLst>
          </p:cNvPr>
          <p:cNvSpPr/>
          <p:nvPr/>
        </p:nvSpPr>
        <p:spPr>
          <a:xfrm>
            <a:off x="0" y="0"/>
            <a:ext cx="12192000" cy="1691533"/>
          </a:xfrm>
          <a:prstGeom prst="rect">
            <a:avLst/>
          </a:prstGeom>
          <a:solidFill>
            <a:srgbClr val="033E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box">
            <a:extLst>
              <a:ext uri="{FF2B5EF4-FFF2-40B4-BE49-F238E27FC236}">
                <a16:creationId xmlns:a16="http://schemas.microsoft.com/office/drawing/2014/main" id="{A21B6B1D-493F-A532-0B87-3788AE3C41C2}"/>
              </a:ext>
            </a:extLst>
          </p:cNvPr>
          <p:cNvSpPr/>
          <p:nvPr/>
        </p:nvSpPr>
        <p:spPr>
          <a:xfrm>
            <a:off x="192505" y="2075103"/>
            <a:ext cx="4884822" cy="4348321"/>
          </a:xfrm>
          <a:prstGeom prst="rect">
            <a:avLst/>
          </a:prstGeom>
          <a:solidFill>
            <a:srgbClr val="033E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troke">
            <a:extLst>
              <a:ext uri="{FF2B5EF4-FFF2-40B4-BE49-F238E27FC236}">
                <a16:creationId xmlns:a16="http://schemas.microsoft.com/office/drawing/2014/main" id="{59291490-EBE2-E870-ED64-16F54C6767AF}"/>
              </a:ext>
            </a:extLst>
          </p:cNvPr>
          <p:cNvSpPr/>
          <p:nvPr/>
        </p:nvSpPr>
        <p:spPr>
          <a:xfrm>
            <a:off x="3655872" y="434576"/>
            <a:ext cx="4880256" cy="9364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Value of Transit">
            <a:extLst>
              <a:ext uri="{FF2B5EF4-FFF2-40B4-BE49-F238E27FC236}">
                <a16:creationId xmlns:a16="http://schemas.microsoft.com/office/drawing/2014/main" id="{3570A7C0-44F0-5B50-9B3D-23BEEB5C8397}"/>
              </a:ext>
            </a:extLst>
          </p:cNvPr>
          <p:cNvSpPr txBox="1"/>
          <p:nvPr/>
        </p:nvSpPr>
        <p:spPr>
          <a:xfrm>
            <a:off x="3655872" y="538357"/>
            <a:ext cx="4880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Debrief</a:t>
            </a:r>
          </a:p>
        </p:txBody>
      </p:sp>
      <p:sp>
        <p:nvSpPr>
          <p:cNvPr id="2" name="Title 3">
            <a:extLst>
              <a:ext uri="{FF2B5EF4-FFF2-40B4-BE49-F238E27FC236}">
                <a16:creationId xmlns:a16="http://schemas.microsoft.com/office/drawing/2014/main" id="{0B5ED57B-A966-D73F-3690-02BE3A9AE1CB}"/>
              </a:ext>
            </a:extLst>
          </p:cNvPr>
          <p:cNvSpPr txBox="1">
            <a:spLocks/>
          </p:cNvSpPr>
          <p:nvPr/>
        </p:nvSpPr>
        <p:spPr>
          <a:xfrm>
            <a:off x="192504" y="2743109"/>
            <a:ext cx="5005137" cy="3012309"/>
          </a:xfrm>
          <a:prstGeom prst="rect">
            <a:avLst/>
          </a:prstGeom>
        </p:spPr>
        <p:txBody>
          <a:bodyPr lIns="121701" tIns="60851" rIns="121701" bIns="60851"/>
          <a:lstStyle>
            <a:lvl1pPr algn="l" defTabSz="457200" rtl="0" eaLnBrk="1" latinLnBrk="0" hangingPunct="1">
              <a:lnSpc>
                <a:spcPct val="80000"/>
              </a:lnSpc>
              <a:spcBef>
                <a:spcPct val="0"/>
              </a:spcBef>
              <a:buNone/>
              <a:defRPr sz="5500" b="1" i="0" kern="1200" cap="all" baseline="0">
                <a:solidFill>
                  <a:schemeClr val="bg1"/>
                </a:solidFill>
                <a:latin typeface="Arial"/>
                <a:ea typeface="+mj-ea"/>
                <a:cs typeface="+mj-cs"/>
              </a:defRPr>
            </a:lvl1pPr>
          </a:lstStyle>
          <a:p>
            <a:pPr marL="571500" lvl="0" indent="-571500" defTabSz="609570">
              <a:lnSpc>
                <a:spcPct val="90000"/>
              </a:lnSpc>
              <a:spcAft>
                <a:spcPts val="1800"/>
              </a:spcAft>
              <a:buFont typeface="Arial" panose="020B0604020202020204" pitchFamily="34" charset="0"/>
              <a:buChar char="•"/>
              <a:defRPr/>
            </a:pPr>
            <a:r>
              <a:rPr lang="en-US" sz="4000" b="0" cap="none" dirty="0">
                <a:latin typeface="Century Gothic" panose="020B0502020202020204" pitchFamily="34" charset="0"/>
                <a:cs typeface="Century Gothic"/>
              </a:rPr>
              <a:t>What went well?</a:t>
            </a:r>
          </a:p>
          <a:p>
            <a:pPr marL="571500" lvl="0" indent="-571500" defTabSz="609570">
              <a:lnSpc>
                <a:spcPct val="90000"/>
              </a:lnSpc>
              <a:spcAft>
                <a:spcPts val="1800"/>
              </a:spcAft>
              <a:buFont typeface="Arial" panose="020B0604020202020204" pitchFamily="34" charset="0"/>
              <a:buChar char="•"/>
              <a:defRPr/>
            </a:pPr>
            <a:r>
              <a:rPr lang="en-US" sz="4000" b="0" cap="none" dirty="0">
                <a:latin typeface="Century Gothic" panose="020B0502020202020204" pitchFamily="34" charset="0"/>
                <a:cs typeface="Century Gothic"/>
              </a:rPr>
              <a:t>What didn’t?</a:t>
            </a:r>
          </a:p>
          <a:p>
            <a:pPr marL="571500" lvl="0" indent="-571500" defTabSz="609570">
              <a:lnSpc>
                <a:spcPct val="90000"/>
              </a:lnSpc>
              <a:spcAft>
                <a:spcPts val="1800"/>
              </a:spcAft>
              <a:buFont typeface="Arial" panose="020B0604020202020204" pitchFamily="34" charset="0"/>
              <a:buChar char="•"/>
              <a:defRPr/>
            </a:pPr>
            <a:r>
              <a:rPr lang="en-US" sz="4000" b="0" cap="none" dirty="0">
                <a:latin typeface="Century Gothic" panose="020B0502020202020204" pitchFamily="34" charset="0"/>
                <a:cs typeface="Century Gothic"/>
              </a:rPr>
              <a:t>L</a:t>
            </a:r>
            <a:r>
              <a:rPr lang="en-US" sz="4000" b="0" cap="none" dirty="0" smtClean="0">
                <a:latin typeface="Century Gothic" panose="020B0502020202020204" pitchFamily="34" charset="0"/>
                <a:cs typeface="Century Gothic"/>
              </a:rPr>
              <a:t>essons </a:t>
            </a:r>
            <a:r>
              <a:rPr lang="en-US" sz="4000" b="0" cap="none" dirty="0">
                <a:latin typeface="Century Gothic" panose="020B0502020202020204" pitchFamily="34" charset="0"/>
                <a:cs typeface="Century Gothic"/>
              </a:rPr>
              <a:t>learned</a:t>
            </a:r>
          </a:p>
          <a:p>
            <a:pPr marL="571500" lvl="0" indent="-571500" defTabSz="609570">
              <a:lnSpc>
                <a:spcPct val="90000"/>
              </a:lnSpc>
              <a:spcAft>
                <a:spcPts val="1800"/>
              </a:spcAft>
              <a:buFont typeface="Arial" panose="020B0604020202020204" pitchFamily="34" charset="0"/>
              <a:buChar char="•"/>
              <a:defRPr/>
            </a:pPr>
            <a:r>
              <a:rPr lang="en-US" sz="4000" b="0" cap="none" dirty="0" smtClean="0">
                <a:latin typeface="Century Gothic" panose="020B0502020202020204" pitchFamily="34" charset="0"/>
                <a:cs typeface="Century Gothic"/>
              </a:rPr>
              <a:t>Best practices</a:t>
            </a:r>
            <a:endParaRPr lang="en-US" sz="4000" b="0" cap="none" dirty="0">
              <a:latin typeface="Century Gothic" panose="020B0502020202020204" pitchFamily="34" charset="0"/>
              <a:cs typeface="Century Gothic"/>
            </a:endParaRPr>
          </a:p>
        </p:txBody>
      </p:sp>
    </p:spTree>
    <p:extLst>
      <p:ext uri="{BB962C8B-B14F-4D97-AF65-F5344CB8AC3E}">
        <p14:creationId xmlns:p14="http://schemas.microsoft.com/office/powerpoint/2010/main" val="247937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2012</TotalTime>
  <Words>1239</Words>
  <Application>Microsoft Office PowerPoint</Application>
  <PresentationFormat>Widescreen</PresentationFormat>
  <Paragraphs>222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Traffic Management</dc:title>
  <dc:creator>Theresa Gaisser</dc:creator>
  <cp:lastModifiedBy>Theresa Gaisser</cp:lastModifiedBy>
  <cp:revision>104</cp:revision>
  <dcterms:created xsi:type="dcterms:W3CDTF">2021-02-19T18:53:23Z</dcterms:created>
  <dcterms:modified xsi:type="dcterms:W3CDTF">2024-04-29T01:00:35Z</dcterms:modified>
</cp:coreProperties>
</file>